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256" r:id="rId2"/>
    <p:sldId id="270" r:id="rId3"/>
    <p:sldId id="273" r:id="rId4"/>
    <p:sldId id="259" r:id="rId5"/>
    <p:sldId id="272" r:id="rId6"/>
    <p:sldId id="275" r:id="rId7"/>
    <p:sldId id="276" r:id="rId8"/>
    <p:sldId id="277" r:id="rId9"/>
    <p:sldId id="260" r:id="rId10"/>
    <p:sldId id="266" r:id="rId11"/>
  </p:sldIdLst>
  <p:sldSz cx="18288000" cy="10287000"/>
  <p:notesSz cx="6858000" cy="9144000"/>
  <p:embeddedFontLst>
    <p:embeddedFont>
      <p:font typeface="Noto Sans JP Heavy" panose="020B0600070205080204" charset="-128"/>
      <p:regular r:id="rId14"/>
    </p:embeddedFont>
    <p:embeddedFont>
      <p:font typeface="Noto Sans JP Bold" panose="020B0200000000000000" pitchFamily="50" charset="-128"/>
      <p:regular r:id="rId15"/>
      <p:bold r:id="rId16"/>
    </p:embeddedFont>
    <p:embeddedFont>
      <p:font typeface="游ゴシック" panose="020B0400000000000000" pitchFamily="50" charset="-128"/>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6299" autoAdjust="0"/>
  </p:normalViewPr>
  <p:slideViewPr>
    <p:cSldViewPr>
      <p:cViewPr varScale="1">
        <p:scale>
          <a:sx n="43" d="100"/>
          <a:sy n="43" d="100"/>
        </p:scale>
        <p:origin x="1512"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果音 山本" userId="e1e541d06bbfca97" providerId="LiveId" clId="{96E58708-00D5-4224-A0D3-33D6C2A34AFE}"/>
    <pc:docChg chg="undo custSel modSld modShowInfo">
      <pc:chgData name="果音 山本" userId="e1e541d06bbfca97" providerId="LiveId" clId="{96E58708-00D5-4224-A0D3-33D6C2A34AFE}" dt="2025-09-22T03:26:52.711" v="1034" actId="20577"/>
      <pc:docMkLst>
        <pc:docMk/>
      </pc:docMkLst>
      <pc:sldChg chg="modTransition">
        <pc:chgData name="果音 山本" userId="e1e541d06bbfca97" providerId="LiveId" clId="{96E58708-00D5-4224-A0D3-33D6C2A34AFE}" dt="2025-09-22T03:07:29.545" v="669"/>
        <pc:sldMkLst>
          <pc:docMk/>
          <pc:sldMk cId="0" sldId="256"/>
        </pc:sldMkLst>
      </pc:sldChg>
      <pc:sldChg chg="modTransition">
        <pc:chgData name="果音 山本" userId="e1e541d06bbfca97" providerId="LiveId" clId="{96E58708-00D5-4224-A0D3-33D6C2A34AFE}" dt="2025-09-22T03:07:29.545" v="669"/>
        <pc:sldMkLst>
          <pc:docMk/>
          <pc:sldMk cId="0" sldId="259"/>
        </pc:sldMkLst>
      </pc:sldChg>
      <pc:sldChg chg="modSp mod modTransition">
        <pc:chgData name="果音 山本" userId="e1e541d06bbfca97" providerId="LiveId" clId="{96E58708-00D5-4224-A0D3-33D6C2A34AFE}" dt="2025-09-22T03:07:29.545" v="669"/>
        <pc:sldMkLst>
          <pc:docMk/>
          <pc:sldMk cId="0" sldId="260"/>
        </pc:sldMkLst>
        <pc:spChg chg="mod">
          <ac:chgData name="果音 山本" userId="e1e541d06bbfca97" providerId="LiveId" clId="{96E58708-00D5-4224-A0D3-33D6C2A34AFE}" dt="2025-09-21T23:34:05.086" v="448" actId="20577"/>
          <ac:spMkLst>
            <pc:docMk/>
            <pc:sldMk cId="0" sldId="260"/>
            <ac:spMk id="37" creationId="{AD0AD600-B3CC-A83C-8449-22DF25A370C8}"/>
          </ac:spMkLst>
        </pc:spChg>
      </pc:sldChg>
      <pc:sldChg chg="modSp mod modTransition">
        <pc:chgData name="果音 山本" userId="e1e541d06bbfca97" providerId="LiveId" clId="{96E58708-00D5-4224-A0D3-33D6C2A34AFE}" dt="2025-09-22T03:07:29.545" v="669"/>
        <pc:sldMkLst>
          <pc:docMk/>
          <pc:sldMk cId="0" sldId="266"/>
        </pc:sldMkLst>
        <pc:spChg chg="mod">
          <ac:chgData name="果音 山本" userId="e1e541d06bbfca97" providerId="LiveId" clId="{96E58708-00D5-4224-A0D3-33D6C2A34AFE}" dt="2025-09-22T00:36:20.684" v="537"/>
          <ac:spMkLst>
            <pc:docMk/>
            <pc:sldMk cId="0" sldId="266"/>
            <ac:spMk id="24" creationId="{00000000-0000-0000-0000-000000000000}"/>
          </ac:spMkLst>
        </pc:spChg>
      </pc:sldChg>
      <pc:sldChg chg="modSp mod modTransition modNotesTx">
        <pc:chgData name="果音 山本" userId="e1e541d06bbfca97" providerId="LiveId" clId="{96E58708-00D5-4224-A0D3-33D6C2A34AFE}" dt="2025-09-22T03:07:29.545" v="669"/>
        <pc:sldMkLst>
          <pc:docMk/>
          <pc:sldMk cId="4274283953" sldId="270"/>
        </pc:sldMkLst>
        <pc:spChg chg="mod">
          <ac:chgData name="果音 山本" userId="e1e541d06bbfca97" providerId="LiveId" clId="{96E58708-00D5-4224-A0D3-33D6C2A34AFE}" dt="2025-09-20T12:26:37.096" v="284" actId="1076"/>
          <ac:spMkLst>
            <pc:docMk/>
            <pc:sldMk cId="4274283953" sldId="270"/>
            <ac:spMk id="22" creationId="{88C372C7-B391-D21E-8F94-EBB17CF77F8B}"/>
          </ac:spMkLst>
        </pc:spChg>
      </pc:sldChg>
      <pc:sldChg chg="modSp mod modTransition modNotesTx">
        <pc:chgData name="果音 山本" userId="e1e541d06bbfca97" providerId="LiveId" clId="{96E58708-00D5-4224-A0D3-33D6C2A34AFE}" dt="2025-09-22T03:07:29.545" v="669"/>
        <pc:sldMkLst>
          <pc:docMk/>
          <pc:sldMk cId="2011101214" sldId="272"/>
        </pc:sldMkLst>
        <pc:spChg chg="mod">
          <ac:chgData name="果音 山本" userId="e1e541d06bbfca97" providerId="LiveId" clId="{96E58708-00D5-4224-A0D3-33D6C2A34AFE}" dt="2025-09-21T15:08:30.261" v="437" actId="20577"/>
          <ac:spMkLst>
            <pc:docMk/>
            <pc:sldMk cId="2011101214" sldId="272"/>
            <ac:spMk id="37" creationId="{5C5F8229-671C-FCAD-F6DD-5D9AD6965F2F}"/>
          </ac:spMkLst>
        </pc:spChg>
        <pc:grpChg chg="mod">
          <ac:chgData name="果音 山本" userId="e1e541d06bbfca97" providerId="LiveId" clId="{96E58708-00D5-4224-A0D3-33D6C2A34AFE}" dt="2025-09-20T13:36:24.891" v="325" actId="1035"/>
          <ac:grpSpMkLst>
            <pc:docMk/>
            <pc:sldMk cId="2011101214" sldId="272"/>
            <ac:grpSpMk id="5" creationId="{127079DB-DD9F-9CDA-53FB-CF9771519BC7}"/>
          </ac:grpSpMkLst>
        </pc:grpChg>
      </pc:sldChg>
      <pc:sldChg chg="modTransition">
        <pc:chgData name="果音 山本" userId="e1e541d06bbfca97" providerId="LiveId" clId="{96E58708-00D5-4224-A0D3-33D6C2A34AFE}" dt="2025-09-22T03:07:29.545" v="669"/>
        <pc:sldMkLst>
          <pc:docMk/>
          <pc:sldMk cId="2564913382" sldId="273"/>
        </pc:sldMkLst>
      </pc:sldChg>
      <pc:sldChg chg="modSp mod modTransition modNotesTx">
        <pc:chgData name="果音 山本" userId="e1e541d06bbfca97" providerId="LiveId" clId="{96E58708-00D5-4224-A0D3-33D6C2A34AFE}" dt="2025-09-22T03:26:52.711" v="1034" actId="20577"/>
        <pc:sldMkLst>
          <pc:docMk/>
          <pc:sldMk cId="841810319" sldId="275"/>
        </pc:sldMkLst>
        <pc:spChg chg="mod">
          <ac:chgData name="果音 山本" userId="e1e541d06bbfca97" providerId="LiveId" clId="{96E58708-00D5-4224-A0D3-33D6C2A34AFE}" dt="2025-09-22T03:03:36.622" v="615"/>
          <ac:spMkLst>
            <pc:docMk/>
            <pc:sldMk cId="841810319" sldId="275"/>
            <ac:spMk id="28" creationId="{A1D5ECC1-85EC-661C-AC02-ACCDD0D24B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84A9506A-0BA5-8C99-A5CB-AEDCB706CF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5A3AB5F6-FD87-2ECD-68CC-0EAFCFD6FA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0A4510-0DD7-4A51-A002-9BA8A8CB085C}" type="datetimeFigureOut">
              <a:rPr kumimoji="1" lang="ja-JP" altLang="en-US" smtClean="0"/>
              <a:t>2025/9/24</a:t>
            </a:fld>
            <a:endParaRPr kumimoji="1" lang="ja-JP" altLang="en-US"/>
          </a:p>
        </p:txBody>
      </p:sp>
      <p:sp>
        <p:nvSpPr>
          <p:cNvPr id="4" name="フッター プレースホルダー 3">
            <a:extLst>
              <a:ext uri="{FF2B5EF4-FFF2-40B4-BE49-F238E27FC236}">
                <a16:creationId xmlns:a16="http://schemas.microsoft.com/office/drawing/2014/main" id="{41519206-EAC7-504A-2117-99CC73EA5B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89B68F9B-B6CA-CEBF-00E8-265D58688E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34AF14-E8A6-44A5-B134-71B20E7B850A}" type="slidenum">
              <a:rPr kumimoji="1" lang="ja-JP" altLang="en-US" smtClean="0"/>
              <a:t>‹#›</a:t>
            </a:fld>
            <a:endParaRPr kumimoji="1" lang="ja-JP" altLang="en-US"/>
          </a:p>
        </p:txBody>
      </p:sp>
    </p:spTree>
    <p:extLst>
      <p:ext uri="{BB962C8B-B14F-4D97-AF65-F5344CB8AC3E}">
        <p14:creationId xmlns:p14="http://schemas.microsoft.com/office/powerpoint/2010/main" val="721645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FED85-2AA6-4B8B-A397-EA8FAB424EAC}" type="datetimeFigureOut">
              <a:rPr kumimoji="1" lang="ja-JP" altLang="en-US" smtClean="0"/>
              <a:t>2025/9/24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947E2-A0FC-4BB9-B2BA-8C47B9A84628}" type="slidenum">
              <a:rPr kumimoji="1" lang="ja-JP" altLang="en-US" smtClean="0"/>
              <a:t>‹#›</a:t>
            </a:fld>
            <a:endParaRPr kumimoji="1" lang="ja-JP" altLang="en-US"/>
          </a:p>
        </p:txBody>
      </p:sp>
    </p:spTree>
    <p:extLst>
      <p:ext uri="{BB962C8B-B14F-4D97-AF65-F5344CB8AC3E}">
        <p14:creationId xmlns:p14="http://schemas.microsoft.com/office/powerpoint/2010/main" val="2372135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1</a:t>
            </a:fld>
            <a:endParaRPr kumimoji="1" lang="ja-JP" altLang="en-US"/>
          </a:p>
        </p:txBody>
      </p:sp>
    </p:spTree>
    <p:extLst>
      <p:ext uri="{BB962C8B-B14F-4D97-AF65-F5344CB8AC3E}">
        <p14:creationId xmlns:p14="http://schemas.microsoft.com/office/powerpoint/2010/main" val="283382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10</a:t>
            </a:fld>
            <a:endParaRPr kumimoji="1" lang="ja-JP" altLang="en-US"/>
          </a:p>
        </p:txBody>
      </p:sp>
    </p:spTree>
    <p:extLst>
      <p:ext uri="{BB962C8B-B14F-4D97-AF65-F5344CB8AC3E}">
        <p14:creationId xmlns:p14="http://schemas.microsoft.com/office/powerpoint/2010/main" val="38039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まず研究の背景についてご説明いたします。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修学旅行などの団体旅行で事前に配布されるしおりは、</a:t>
            </a:r>
            <a:r>
              <a:rPr lang="ja-JP" altLang="en-US" sz="1200" b="0" i="0" u="none" strike="noStrike" baseline="0" dirty="0">
                <a:latin typeface="HaranoAjiMincho-Regular-Identity-H"/>
              </a:rPr>
              <a:t>・旅程の把握や所持品の確認</a:t>
            </a:r>
            <a:r>
              <a:rPr lang="ja-JP" altLang="en-US" sz="1200" dirty="0">
                <a:latin typeface="CMR10"/>
              </a:rPr>
              <a:t>、</a:t>
            </a:r>
            <a:r>
              <a:rPr lang="ja-JP" altLang="en-US" sz="1200" b="0" i="0" u="none" strike="noStrike" baseline="0" dirty="0">
                <a:latin typeface="HaranoAjiMincho-Regular-Identity-H"/>
              </a:rPr>
              <a:t>集合時間の共有などを目的とした重要な情報媒体です。</a:t>
            </a:r>
            <a:endParaRPr lang="en-US" altLang="ja-JP" sz="1200" b="0" i="0" u="none" strike="noStrike" baseline="0" dirty="0">
              <a:latin typeface="HaranoAjiMincho-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従来は紙のしおりが主流でしたが、スマートフォンの普及によって</a:t>
            </a:r>
            <a:r>
              <a:rPr lang="en-US" altLang="ja-JP" dirty="0"/>
              <a:t>Web</a:t>
            </a:r>
            <a:r>
              <a:rPr lang="ja-JP" altLang="en-US" dirty="0"/>
              <a:t>サービスを活用するニーズが高まっており、「旅しお」などのサービスが登場しています。</a:t>
            </a:r>
            <a:endParaRPr kumimoji="1" lang="ja-JP" altLang="en-US" sz="1200" kern="1200" dirty="0">
              <a:solidFill>
                <a:schemeClr val="tx1"/>
              </a:solidFill>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2</a:t>
            </a:fld>
            <a:endParaRPr kumimoji="1" lang="ja-JP" altLang="en-US"/>
          </a:p>
        </p:txBody>
      </p:sp>
    </p:spTree>
    <p:extLst>
      <p:ext uri="{BB962C8B-B14F-4D97-AF65-F5344CB8AC3E}">
        <p14:creationId xmlns:p14="http://schemas.microsoft.com/office/powerpoint/2010/main" val="399554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05D4F-3F70-0C51-FAB3-D85B4EB3EE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54043C-A7CB-C0CB-8F25-62B6C9C345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CB34363-EACC-E306-018C-F635C684D1E3}"/>
              </a:ext>
            </a:extLst>
          </p:cNvPr>
          <p:cNvSpPr>
            <a:spLocks noGrp="1"/>
          </p:cNvSpPr>
          <p:nvPr>
            <p:ph type="body" idx="1"/>
          </p:nvPr>
        </p:nvSpPr>
        <p:spPr/>
        <p:txBody>
          <a:bodyPr/>
          <a:lstStyle/>
          <a:p>
            <a:r>
              <a:rPr lang="ja-JP" altLang="en-US" dirty="0"/>
              <a:t>次に、旅しおでの旅行計画のデメリットについて説明します。</a:t>
            </a:r>
            <a:endParaRPr lang="en-US" altLang="ja-JP" dirty="0"/>
          </a:p>
          <a:p>
            <a:r>
              <a:rPr lang="ja-JP" altLang="en-US" dirty="0"/>
              <a:t>まず</a:t>
            </a:r>
            <a:r>
              <a:rPr lang="en-US" altLang="ja-JP" dirty="0"/>
              <a:t>1</a:t>
            </a:r>
            <a:r>
              <a:rPr lang="ja-JP" altLang="en-US" dirty="0"/>
              <a:t>点目は、旅行履歴の整理に関する問題です。</a:t>
            </a:r>
            <a:endParaRPr lang="en-US" altLang="ja-JP" dirty="0"/>
          </a:p>
          <a:p>
            <a:r>
              <a:rPr lang="ja-JP" altLang="en-US" dirty="0"/>
              <a:t>図に示すように、履歴には作成日や更新日が表示される一方で、旅行日付が時系列で整理されていないため、旅行の実施状況の確認が視覚的に困難です。</a:t>
            </a:r>
          </a:p>
          <a:p>
            <a:r>
              <a:rPr lang="en-US" altLang="ja-JP" dirty="0"/>
              <a:t>2</a:t>
            </a:r>
            <a:r>
              <a:rPr lang="ja-JP" altLang="en-US" dirty="0"/>
              <a:t>点目は、検索機能が備わっていないことです。</a:t>
            </a:r>
            <a:endParaRPr lang="en-US" altLang="ja-JP" dirty="0"/>
          </a:p>
          <a:p>
            <a:r>
              <a:rPr lang="ja-JP" altLang="en-US" dirty="0"/>
              <a:t>作成済みの旅行に対して、旅行名や説明文のキーワードで検索する機能が存在しないため、過去の旅行記録を振り返る際には、スクロール操作によって目的のしおりを探す必要があり、利便性に欠けています。</a:t>
            </a:r>
          </a:p>
          <a:p>
            <a:r>
              <a:rPr lang="ja-JP" altLang="en-US" dirty="0"/>
              <a:t>そして</a:t>
            </a:r>
            <a:r>
              <a:rPr lang="en-US" altLang="ja-JP" dirty="0"/>
              <a:t>3</a:t>
            </a:r>
            <a:r>
              <a:rPr lang="ja-JP" altLang="en-US" dirty="0"/>
              <a:t>点目は、地図表示がないということです。目的地が地図上に表示されないため、位置関係や移動ルートを視覚的に理解することが難しく、旅行全体のイメージが掴みにくいという課題があります。</a:t>
            </a:r>
          </a:p>
          <a:p>
            <a:endParaRPr kumimoji="1" lang="ja-JP" altLang="en-US" dirty="0"/>
          </a:p>
        </p:txBody>
      </p:sp>
      <p:sp>
        <p:nvSpPr>
          <p:cNvPr id="4" name="スライド番号プレースホルダー 3">
            <a:extLst>
              <a:ext uri="{FF2B5EF4-FFF2-40B4-BE49-F238E27FC236}">
                <a16:creationId xmlns:a16="http://schemas.microsoft.com/office/drawing/2014/main" id="{E3C16A7D-1AD6-24E2-D206-79563A246904}"/>
              </a:ext>
            </a:extLst>
          </p:cNvPr>
          <p:cNvSpPr>
            <a:spLocks noGrp="1"/>
          </p:cNvSpPr>
          <p:nvPr>
            <p:ph type="sldNum" sz="quarter" idx="5"/>
          </p:nvPr>
        </p:nvSpPr>
        <p:spPr/>
        <p:txBody>
          <a:bodyPr/>
          <a:lstStyle/>
          <a:p>
            <a:fld id="{1A6947E2-A0FC-4BB9-B2BA-8C47B9A84628}" type="slidenum">
              <a:rPr kumimoji="1" lang="ja-JP" altLang="en-US" smtClean="0"/>
              <a:t>3</a:t>
            </a:fld>
            <a:endParaRPr kumimoji="1" lang="ja-JP" altLang="en-US"/>
          </a:p>
        </p:txBody>
      </p:sp>
    </p:spTree>
    <p:extLst>
      <p:ext uri="{BB962C8B-B14F-4D97-AF65-F5344CB8AC3E}">
        <p14:creationId xmlns:p14="http://schemas.microsoft.com/office/powerpoint/2010/main" val="256254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結果として利用者は外部ツールを併用したり、手作業で情報を補ったりする必要があり、利便性や効率性において十分とは言えない状況が続いています。</a:t>
            </a:r>
          </a:p>
          <a:p>
            <a:r>
              <a:rPr lang="ja-JP" altLang="en-US" dirty="0"/>
              <a:t>そこで本研究では、旅行の予定管理だけでなく、旅行後の記録整理にも活用できる「デジタル版しおり」として機能する旅行プランニングアプリの開発を目指しています。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4</a:t>
            </a:fld>
            <a:endParaRPr kumimoji="1" lang="ja-JP" altLang="en-US"/>
          </a:p>
        </p:txBody>
      </p:sp>
    </p:spTree>
    <p:extLst>
      <p:ext uri="{BB962C8B-B14F-4D97-AF65-F5344CB8AC3E}">
        <p14:creationId xmlns:p14="http://schemas.microsoft.com/office/powerpoint/2010/main" val="369978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続いて、本研究における開発手法についてご説明いたします。</a:t>
            </a:r>
          </a:p>
          <a:p>
            <a:r>
              <a:rPr lang="ja-JP" altLang="en-US" dirty="0"/>
              <a:t>本アプリの開発には、</a:t>
            </a:r>
            <a:r>
              <a:rPr lang="en-US" altLang="ja-JP" dirty="0"/>
              <a:t>Python</a:t>
            </a:r>
            <a:r>
              <a:rPr lang="ja-JP" altLang="en-US" dirty="0"/>
              <a:t>ベースの</a:t>
            </a:r>
            <a:r>
              <a:rPr lang="en-US" altLang="ja-JP" dirty="0"/>
              <a:t>Web</a:t>
            </a:r>
            <a:r>
              <a:rPr lang="ja-JP" altLang="en-US" dirty="0"/>
              <a:t>フレームワークである「</a:t>
            </a:r>
            <a:r>
              <a:rPr lang="en-US" altLang="ja-JP" dirty="0"/>
              <a:t>Django</a:t>
            </a:r>
            <a:r>
              <a:rPr lang="ja-JP" altLang="en-US" dirty="0"/>
              <a:t>」を選定しました。</a:t>
            </a:r>
            <a:r>
              <a:rPr lang="en-US" altLang="ja-JP" dirty="0"/>
              <a:t>Django</a:t>
            </a:r>
            <a:r>
              <a:rPr lang="ja-JP" altLang="en-US" dirty="0"/>
              <a:t>を採用した理由は、</a:t>
            </a:r>
            <a:r>
              <a:rPr lang="en-US" altLang="ja-JP" dirty="0"/>
              <a:t>3</a:t>
            </a:r>
            <a:r>
              <a:rPr lang="ja-JP" altLang="en-US" dirty="0"/>
              <a:t>点あります。</a:t>
            </a:r>
          </a:p>
          <a:p>
            <a:r>
              <a:rPr lang="ja-JP" altLang="en-US" dirty="0"/>
              <a:t>まず</a:t>
            </a:r>
            <a:r>
              <a:rPr lang="en-US" altLang="ja-JP" dirty="0"/>
              <a:t>1</a:t>
            </a:r>
            <a:r>
              <a:rPr lang="ja-JP" altLang="en-US" dirty="0"/>
              <a:t>つ目は、認証</a:t>
            </a:r>
            <a:r>
              <a:rPr lang="en-US" altLang="ja-JP" dirty="0"/>
              <a:t>,</a:t>
            </a:r>
            <a:r>
              <a:rPr lang="ja-JP" altLang="en-US" dirty="0"/>
              <a:t>管理画面</a:t>
            </a:r>
            <a:r>
              <a:rPr lang="en-US" altLang="ja-JP" dirty="0"/>
              <a:t>,</a:t>
            </a:r>
            <a:r>
              <a:rPr lang="ja-JP" altLang="en-US" dirty="0"/>
              <a:t>データベース操作などが最初から組み込まれているため</a:t>
            </a:r>
            <a:r>
              <a:rPr lang="en-US" altLang="ja-JP" dirty="0"/>
              <a:t>,</a:t>
            </a:r>
            <a:r>
              <a:rPr lang="ja-JP" altLang="en-US" dirty="0"/>
              <a:t>追加設定なしで迅速な開発が可能であるということ</a:t>
            </a:r>
            <a:r>
              <a:rPr kumimoji="1" lang="en-US" altLang="ja-JP" sz="1200" b="0" i="0" u="none" strike="noStrike" kern="1200" baseline="0" dirty="0">
                <a:solidFill>
                  <a:schemeClr val="tx1"/>
                </a:solidFill>
                <a:latin typeface="+mn-lt"/>
                <a:ea typeface="+mn-ea"/>
                <a:cs typeface="+mn-cs"/>
              </a:rPr>
              <a:t>.</a:t>
            </a:r>
          </a:p>
          <a:p>
            <a:r>
              <a:rPr lang="en-US" altLang="ja-JP" dirty="0"/>
              <a:t>2</a:t>
            </a:r>
            <a:r>
              <a:rPr lang="ja-JP" altLang="en-US" dirty="0"/>
              <a:t>つ目は、データベースの設計変更やマイグレーションを含む複雑なデータベース操作も</a:t>
            </a:r>
            <a:r>
              <a:rPr lang="en-US" altLang="ja-JP" dirty="0"/>
              <a:t>,</a:t>
            </a:r>
            <a:r>
              <a:rPr lang="ja-JP" altLang="en-US" dirty="0"/>
              <a:t>全て</a:t>
            </a:r>
            <a:r>
              <a:rPr lang="en-US" altLang="ja-JP" dirty="0"/>
              <a:t>Python</a:t>
            </a:r>
            <a:r>
              <a:rPr lang="ja-JP" altLang="en-US" dirty="0"/>
              <a:t>で記述できるため</a:t>
            </a:r>
            <a:r>
              <a:rPr kumimoji="1" lang="ja-JP" altLang="en-US" sz="1200" b="0" i="0" u="none" strike="noStrike" kern="1200" baseline="0" dirty="0">
                <a:solidFill>
                  <a:schemeClr val="tx1"/>
                </a:solidFill>
                <a:latin typeface="+mn-lt"/>
                <a:ea typeface="+mn-ea"/>
                <a:cs typeface="+mn-cs"/>
              </a:rPr>
              <a:t>学習コストが低いということ</a:t>
            </a:r>
            <a:r>
              <a:rPr kumimoji="1" lang="en-US" altLang="ja-JP" sz="1200" b="0" i="0" u="none" strike="noStrike" kern="1200" baseline="0" dirty="0">
                <a:solidFill>
                  <a:schemeClr val="tx1"/>
                </a:solidFill>
                <a:latin typeface="+mn-lt"/>
                <a:ea typeface="+mn-ea"/>
                <a:cs typeface="+mn-cs"/>
              </a:rPr>
              <a:t>.</a:t>
            </a:r>
            <a:endParaRPr lang="en-US" altLang="ja-JP" dirty="0"/>
          </a:p>
          <a:p>
            <a:r>
              <a:rPr lang="ja-JP" altLang="en-US" dirty="0"/>
              <a:t>そして</a:t>
            </a:r>
            <a:r>
              <a:rPr lang="en-US" altLang="ja-JP" dirty="0"/>
              <a:t>3</a:t>
            </a:r>
            <a:r>
              <a:rPr lang="ja-JP" altLang="en-US" dirty="0"/>
              <a:t>つ目は、フレームワーク自体が標準で安全性を確保する仕組みを備えているため安全性が高いということから</a:t>
            </a:r>
            <a:r>
              <a:rPr lang="en-US" altLang="ja-JP" dirty="0"/>
              <a:t>Django</a:t>
            </a:r>
            <a:r>
              <a:rPr lang="ja-JP" altLang="en-US" dirty="0"/>
              <a:t>を選定しました。</a:t>
            </a:r>
            <a:endParaRPr lang="en-US" altLang="ja-JP" dirty="0"/>
          </a:p>
          <a:p>
            <a:r>
              <a:rPr lang="ja-JP" altLang="en-US" dirty="0"/>
              <a:t>また、開発は</a:t>
            </a:r>
            <a:r>
              <a:rPr lang="en-US" altLang="ja-JP" dirty="0"/>
              <a:t>Copilot</a:t>
            </a:r>
            <a:r>
              <a:rPr lang="ja-JP" altLang="en-US" dirty="0"/>
              <a:t>を参照しながら、</a:t>
            </a:r>
            <a:r>
              <a:rPr lang="en-US" altLang="ja-JP" dirty="0"/>
              <a:t>Python</a:t>
            </a:r>
            <a:r>
              <a:rPr lang="ja-JP" altLang="en-US" dirty="0"/>
              <a:t>、</a:t>
            </a:r>
            <a:r>
              <a:rPr lang="en-US" altLang="ja-JP" dirty="0"/>
              <a:t>HTML</a:t>
            </a:r>
            <a:r>
              <a:rPr lang="ja-JP" altLang="en-US" dirty="0"/>
              <a:t>、</a:t>
            </a:r>
            <a:r>
              <a:rPr lang="en-US" altLang="ja-JP" dirty="0"/>
              <a:t>JavaScript</a:t>
            </a:r>
            <a:r>
              <a:rPr lang="ja-JP" altLang="en-US" dirty="0"/>
              <a:t>、</a:t>
            </a:r>
            <a:r>
              <a:rPr lang="en-US" altLang="ja-JP" dirty="0"/>
              <a:t>CSS</a:t>
            </a:r>
            <a:r>
              <a:rPr lang="ja-JP" altLang="en-US" dirty="0"/>
              <a:t>を使用し、</a:t>
            </a:r>
            <a:r>
              <a:rPr lang="en-US" altLang="ja-JP" dirty="0"/>
              <a:t>UI</a:t>
            </a:r>
            <a:r>
              <a:rPr lang="ja-JP" altLang="en-US" dirty="0"/>
              <a:t>ライブラリとしては</a:t>
            </a:r>
            <a:r>
              <a:rPr lang="en-US" altLang="ja-JP" dirty="0"/>
              <a:t>Bootstrap</a:t>
            </a:r>
            <a:r>
              <a:rPr lang="ja-JP" altLang="en-US" dirty="0"/>
              <a:t>を採用しました。</a:t>
            </a:r>
          </a:p>
          <a:p>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5</a:t>
            </a:fld>
            <a:endParaRPr kumimoji="1" lang="ja-JP" altLang="en-US"/>
          </a:p>
        </p:txBody>
      </p:sp>
    </p:spTree>
    <p:extLst>
      <p:ext uri="{BB962C8B-B14F-4D97-AF65-F5344CB8AC3E}">
        <p14:creationId xmlns:p14="http://schemas.microsoft.com/office/powerpoint/2010/main" val="323272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今回私が開発したアプリでは、</a:t>
            </a:r>
            <a:r>
              <a:rPr lang="ja-JP" altLang="en-US" sz="1200" dirty="0"/>
              <a:t>登録された旅行期間に基づいて、「完了した旅行」「旅行中」「予定の旅行」「期間未設定」のいずれに該当するかを分類し、色分けで表示することが可能になりました。</a:t>
            </a:r>
            <a:endParaRPr lang="en-US" altLang="ja-JP" sz="1200" dirty="0"/>
          </a:p>
          <a:p>
            <a:r>
              <a:rPr lang="ja-JP" altLang="en-US" sz="1200" dirty="0"/>
              <a:t>そのため「どこに行ったか」「これからどこに行くか」が一目で理解できるようになりました。</a:t>
            </a:r>
            <a:endParaRPr lang="en-US" altLang="ja-JP" dirty="0"/>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6</a:t>
            </a:fld>
            <a:endParaRPr kumimoji="1" lang="ja-JP" altLang="en-US"/>
          </a:p>
        </p:txBody>
      </p:sp>
    </p:spTree>
    <p:extLst>
      <p:ext uri="{BB962C8B-B14F-4D97-AF65-F5344CB8AC3E}">
        <p14:creationId xmlns:p14="http://schemas.microsoft.com/office/powerpoint/2010/main" val="2346996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C81D7-20FF-D28B-347C-59DAC695F3E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AE28E6-AFA8-1DBC-4AA7-0EAF4DACD01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5C8C747-BF4F-8BED-6E8D-BB2BDFD3FA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さらに、検索機能を追加しました。</a:t>
            </a:r>
            <a:br>
              <a:rPr lang="en-US" altLang="ja-JP" dirty="0"/>
            </a:br>
            <a:r>
              <a:rPr lang="ja-JP" altLang="en-US" dirty="0"/>
              <a:t>そのため曖昧な記憶であったとしても旅行名や説明文に含まれるキーワードで検索することが可能なため、スクロールで探さなくても簡単に目的の旅行を見つけることが可能になりました。</a:t>
            </a:r>
          </a:p>
          <a:p>
            <a:r>
              <a:rPr lang="ja-JP" altLang="en-US" dirty="0"/>
              <a:t>また、再訪計画や思い出の振り返りにも活用できるようになっています。</a:t>
            </a:r>
          </a:p>
          <a:p>
            <a:endParaRPr kumimoji="1" lang="ja-JP" altLang="en-US" dirty="0"/>
          </a:p>
        </p:txBody>
      </p:sp>
      <p:sp>
        <p:nvSpPr>
          <p:cNvPr id="4" name="スライド番号プレースホルダー 3">
            <a:extLst>
              <a:ext uri="{FF2B5EF4-FFF2-40B4-BE49-F238E27FC236}">
                <a16:creationId xmlns:a16="http://schemas.microsoft.com/office/drawing/2014/main" id="{CC66A5D2-DB1A-197B-7361-0077A7884782}"/>
              </a:ext>
            </a:extLst>
          </p:cNvPr>
          <p:cNvSpPr>
            <a:spLocks noGrp="1"/>
          </p:cNvSpPr>
          <p:nvPr>
            <p:ph type="sldNum" sz="quarter" idx="5"/>
          </p:nvPr>
        </p:nvSpPr>
        <p:spPr/>
        <p:txBody>
          <a:bodyPr/>
          <a:lstStyle/>
          <a:p>
            <a:fld id="{1A6947E2-A0FC-4BB9-B2BA-8C47B9A84628}" type="slidenum">
              <a:rPr kumimoji="1" lang="ja-JP" altLang="en-US" smtClean="0"/>
              <a:t>7</a:t>
            </a:fld>
            <a:endParaRPr kumimoji="1" lang="ja-JP" altLang="en-US"/>
          </a:p>
        </p:txBody>
      </p:sp>
    </p:spTree>
    <p:extLst>
      <p:ext uri="{BB962C8B-B14F-4D97-AF65-F5344CB8AC3E}">
        <p14:creationId xmlns:p14="http://schemas.microsoft.com/office/powerpoint/2010/main" val="612403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A7E18-BDCF-EE6D-0FC3-3F2EB0C0D0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FA6755-E1FB-C895-32C6-E71DD7C29FB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670EE0-156F-3611-B016-C6D4ACF2E432}"/>
              </a:ext>
            </a:extLst>
          </p:cNvPr>
          <p:cNvSpPr>
            <a:spLocks noGrp="1"/>
          </p:cNvSpPr>
          <p:nvPr>
            <p:ph type="body" idx="1"/>
          </p:nvPr>
        </p:nvSpPr>
        <p:spPr/>
        <p:txBody>
          <a:bodyPr/>
          <a:lstStyle/>
          <a:p>
            <a:r>
              <a:rPr lang="ja-JP" altLang="en-US" dirty="0"/>
              <a:t>今回私が開発したアプリでは、</a:t>
            </a:r>
            <a:r>
              <a:rPr lang="ja-JP" altLang="en-US" sz="1200" dirty="0"/>
              <a:t>登録された旅行期間に基づいて、「完了した旅行」「旅行中」「予定の旅行」「期間未設定」のいずれに該当するかを分類し、色分けで表示することが可能になりました。</a:t>
            </a:r>
            <a:endParaRPr lang="en-US" altLang="ja-JP" sz="1200" dirty="0"/>
          </a:p>
          <a:p>
            <a:r>
              <a:rPr lang="ja-JP" altLang="en-US" sz="1200" dirty="0"/>
              <a:t>そのため「どこに行ったか」「これからどこに行くか」が一目で理解できるようになりました。</a:t>
            </a:r>
            <a:endParaRPr lang="en-US" altLang="ja-JP" dirty="0"/>
          </a:p>
          <a:p>
            <a:r>
              <a:rPr lang="ja-JP" altLang="en-US" dirty="0"/>
              <a:t>さらに、検索機能を追加しました。</a:t>
            </a:r>
            <a:br>
              <a:rPr lang="en-US" altLang="ja-JP" dirty="0"/>
            </a:br>
            <a:r>
              <a:rPr lang="ja-JP" altLang="en-US" dirty="0"/>
              <a:t>そのため旅行名が分からなくても旅行名や説明文に含まれるキーワードで検索することが可能なため、スクロールで探さなくても簡単に目的の旅行を見つけることが可能になりました。</a:t>
            </a:r>
          </a:p>
          <a:p>
            <a:r>
              <a:rPr lang="ja-JP" altLang="en-US" dirty="0"/>
              <a:t>また、再訪計画や思い出の振り返りにも活用できるようになっています。</a:t>
            </a:r>
          </a:p>
          <a:p>
            <a:endParaRPr kumimoji="1" lang="ja-JP" altLang="en-US" dirty="0"/>
          </a:p>
        </p:txBody>
      </p:sp>
      <p:sp>
        <p:nvSpPr>
          <p:cNvPr id="4" name="スライド番号プレースホルダー 3">
            <a:extLst>
              <a:ext uri="{FF2B5EF4-FFF2-40B4-BE49-F238E27FC236}">
                <a16:creationId xmlns:a16="http://schemas.microsoft.com/office/drawing/2014/main" id="{680ABCB4-C393-D65B-9899-646E8369ABA2}"/>
              </a:ext>
            </a:extLst>
          </p:cNvPr>
          <p:cNvSpPr>
            <a:spLocks noGrp="1"/>
          </p:cNvSpPr>
          <p:nvPr>
            <p:ph type="sldNum" sz="quarter" idx="5"/>
          </p:nvPr>
        </p:nvSpPr>
        <p:spPr/>
        <p:txBody>
          <a:bodyPr/>
          <a:lstStyle/>
          <a:p>
            <a:fld id="{1A6947E2-A0FC-4BB9-B2BA-8C47B9A84628}" type="slidenum">
              <a:rPr kumimoji="1" lang="ja-JP" altLang="en-US" smtClean="0"/>
              <a:t>8</a:t>
            </a:fld>
            <a:endParaRPr kumimoji="1" lang="ja-JP" altLang="en-US"/>
          </a:p>
        </p:txBody>
      </p:sp>
    </p:spTree>
    <p:extLst>
      <p:ext uri="{BB962C8B-B14F-4D97-AF65-F5344CB8AC3E}">
        <p14:creationId xmlns:p14="http://schemas.microsoft.com/office/powerpoint/2010/main" val="426006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今回の開発では、旅行日付に基づく色分け表示機能と、旅行名や説明文に含まれるキーワードによる検索機能を実装しました。</a:t>
            </a:r>
            <a:endParaRPr lang="en-US" altLang="ja-JP" dirty="0"/>
          </a:p>
          <a:p>
            <a:r>
              <a:rPr lang="ja-JP" altLang="en-US" dirty="0"/>
              <a:t>これにより、旅行の状態を視覚的に把握しやすくするとともに、目的の旅行情報を迅速に探し出すことが可能になりました。</a:t>
            </a:r>
          </a:p>
          <a:p>
            <a:r>
              <a:rPr kumimoji="1" lang="ja-JP" altLang="en-US" sz="1200" b="0" i="0" u="none" strike="noStrike" kern="1200" baseline="0" dirty="0">
                <a:solidFill>
                  <a:schemeClr val="tx1"/>
                </a:solidFill>
                <a:latin typeface="+mn-lt"/>
                <a:ea typeface="+mn-ea"/>
                <a:cs typeface="+mn-cs"/>
              </a:rPr>
              <a:t>今後</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旅行先の地理的な位置関係を視覚的に把握できるようにする地図の表示</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旅行準備の漏れを防ぐための所持品チェックリスト機能や</a:t>
            </a:r>
            <a:r>
              <a:rPr kumimoji="1" lang="en-US" altLang="ja-JP" sz="1200" b="0" i="0" u="none" strike="noStrike" kern="1200" baseline="0" dirty="0">
                <a:solidFill>
                  <a:schemeClr val="tx1"/>
                </a:solidFill>
                <a:latin typeface="+mn-lt"/>
                <a:ea typeface="+mn-ea"/>
                <a:cs typeface="+mn-cs"/>
              </a:rPr>
              <a:t>, </a:t>
            </a:r>
          </a:p>
          <a:p>
            <a:r>
              <a:rPr kumimoji="1" lang="ja-JP" altLang="en-US" sz="1200" b="0" i="0" u="none" strike="noStrike" kern="1200" baseline="0" dirty="0">
                <a:solidFill>
                  <a:schemeClr val="tx1"/>
                </a:solidFill>
                <a:latin typeface="+mn-lt"/>
                <a:ea typeface="+mn-ea"/>
                <a:cs typeface="+mn-cs"/>
              </a:rPr>
              <a:t>日程に応じて柔軟に観光訪問順を変更できる入れ替え機能の開発を予定しています。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1A6947E2-A0FC-4BB9-B2BA-8C47B9A84628}" type="slidenum">
              <a:rPr kumimoji="1" lang="ja-JP" altLang="en-US" smtClean="0"/>
              <a:t>9</a:t>
            </a:fld>
            <a:endParaRPr kumimoji="1" lang="ja-JP" altLang="en-US"/>
          </a:p>
        </p:txBody>
      </p:sp>
    </p:spTree>
    <p:extLst>
      <p:ext uri="{BB962C8B-B14F-4D97-AF65-F5344CB8AC3E}">
        <p14:creationId xmlns:p14="http://schemas.microsoft.com/office/powerpoint/2010/main" val="387843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hyperlink" Target="https://copilot.microsoft.com/?form=NTPCHB&amp;showconv=1" TargetMode="External"/><Relationship Id="rId5" Type="http://schemas.openxmlformats.org/officeDocument/2006/relationships/image" Target="../media/image3.png"/><Relationship Id="rId10" Type="http://schemas.openxmlformats.org/officeDocument/2006/relationships/hyperlink" Target="https://www.djangoproject.com/" TargetMode="External"/><Relationship Id="rId4" Type="http://schemas.openxmlformats.org/officeDocument/2006/relationships/image" Target="../media/image2.svg"/><Relationship Id="rId9" Type="http://schemas.openxmlformats.org/officeDocument/2006/relationships/hyperlink" Target="https://tabisio.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p:cNvGrpSpPr/>
        <p:nvPr/>
      </p:nvGrpSpPr>
      <p:grpSpPr>
        <a:xfrm>
          <a:off x="0" y="0"/>
          <a:ext cx="0" cy="0"/>
          <a:chOff x="0" y="0"/>
          <a:chExt cx="0" cy="0"/>
        </a:xfrm>
      </p:grpSpPr>
      <p:grpSp>
        <p:nvGrpSpPr>
          <p:cNvPr id="2" name="Group 2"/>
          <p:cNvGrpSpPr/>
          <p:nvPr/>
        </p:nvGrpSpPr>
        <p:grpSpPr>
          <a:xfrm>
            <a:off x="476250" y="476250"/>
            <a:ext cx="17335500" cy="9334500"/>
            <a:chOff x="0" y="0"/>
            <a:chExt cx="4565728" cy="2458469"/>
          </a:xfrm>
        </p:grpSpPr>
        <p:sp>
          <p:nvSpPr>
            <p:cNvPr id="3" name="Freeform 3"/>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19125" y="619125"/>
            <a:ext cx="17049750" cy="9048750"/>
            <a:chOff x="0" y="0"/>
            <a:chExt cx="4490469" cy="2383210"/>
          </a:xfrm>
        </p:grpSpPr>
        <p:sp>
          <p:nvSpPr>
            <p:cNvPr id="6" name="Freeform 6"/>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sp>
        <p:sp>
          <p:nvSpPr>
            <p:cNvPr id="7" name="TextBox 7"/>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5181600" y="5143500"/>
            <a:ext cx="8193937" cy="0"/>
          </a:xfrm>
          <a:prstGeom prst="line">
            <a:avLst/>
          </a:prstGeom>
          <a:ln w="57150" cap="flat">
            <a:solidFill>
              <a:srgbClr val="242424"/>
            </a:solidFill>
            <a:prstDash val="solid"/>
            <a:headEnd type="none" w="sm" len="sm"/>
            <a:tailEnd type="none" w="sm" len="sm"/>
          </a:ln>
        </p:spPr>
      </p:sp>
      <p:sp>
        <p:nvSpPr>
          <p:cNvPr id="9" name="AutoShape 9"/>
          <p:cNvSpPr/>
          <p:nvPr/>
        </p:nvSpPr>
        <p:spPr>
          <a:xfrm>
            <a:off x="5047032" y="2836629"/>
            <a:ext cx="8193937" cy="0"/>
          </a:xfrm>
          <a:prstGeom prst="line">
            <a:avLst/>
          </a:prstGeom>
          <a:ln w="57150" cap="flat">
            <a:solidFill>
              <a:srgbClr val="242424"/>
            </a:solidFill>
            <a:prstDash val="solid"/>
            <a:headEnd type="none" w="sm" len="sm"/>
            <a:tailEnd type="none" w="sm" len="sm"/>
          </a:ln>
        </p:spPr>
      </p:sp>
      <p:sp>
        <p:nvSpPr>
          <p:cNvPr id="10" name="TextBox 10"/>
          <p:cNvSpPr txBox="1"/>
          <p:nvPr/>
        </p:nvSpPr>
        <p:spPr>
          <a:xfrm>
            <a:off x="2698303" y="3351779"/>
            <a:ext cx="12891395" cy="1241302"/>
          </a:xfrm>
          <a:prstGeom prst="rect">
            <a:avLst/>
          </a:prstGeom>
        </p:spPr>
        <p:txBody>
          <a:bodyPr lIns="0" tIns="0" rIns="0" bIns="0" rtlCol="0" anchor="t">
            <a:spAutoFit/>
          </a:bodyPr>
          <a:lstStyle/>
          <a:p>
            <a:pPr algn="ctr">
              <a:lnSpc>
                <a:spcPts val="10500"/>
              </a:lnSpc>
            </a:pPr>
            <a:r>
              <a:rPr lang="ja-JP" altLang="en-US" sz="6600" dirty="0"/>
              <a:t>デジタル版しおり</a:t>
            </a:r>
            <a:r>
              <a:rPr kumimoji="1" lang="ja-JP" altLang="en-US" sz="6600" dirty="0"/>
              <a:t>の開発</a:t>
            </a:r>
            <a:endParaRPr lang="en-US" sz="6600" b="1" spc="1125" dirty="0">
              <a:solidFill>
                <a:srgbClr val="242424"/>
              </a:solidFill>
              <a:latin typeface="Noto Sans JP Bold"/>
              <a:ea typeface="Noto Sans JP Bold"/>
              <a:cs typeface="Noto Sans JP Bold"/>
              <a:sym typeface="Noto Sans JP Bold"/>
            </a:endParaRPr>
          </a:p>
        </p:txBody>
      </p:sp>
      <p:sp>
        <p:nvSpPr>
          <p:cNvPr id="11" name="TextBox 11"/>
          <p:cNvSpPr txBox="1"/>
          <p:nvPr/>
        </p:nvSpPr>
        <p:spPr>
          <a:xfrm>
            <a:off x="2698303" y="5905500"/>
            <a:ext cx="12891395" cy="1934247"/>
          </a:xfrm>
          <a:prstGeom prst="rect">
            <a:avLst/>
          </a:prstGeom>
        </p:spPr>
        <p:txBody>
          <a:bodyPr lIns="0" tIns="0" rIns="0" bIns="0" rtlCol="0" anchor="t">
            <a:spAutoFit/>
          </a:bodyPr>
          <a:lstStyle/>
          <a:p>
            <a:pPr algn="ctr"/>
            <a:r>
              <a:rPr lang="ja-JP" altLang="en-US" sz="3200" dirty="0"/>
              <a:t>情報工学課程　西谷研究室　</a:t>
            </a:r>
            <a:endParaRPr lang="en-US" altLang="ja-JP" sz="3200" dirty="0"/>
          </a:p>
          <a:p>
            <a:pPr algn="ctr"/>
            <a:r>
              <a:rPr lang="en-US" altLang="ja-JP" sz="3200" dirty="0"/>
              <a:t>37022463</a:t>
            </a:r>
            <a:r>
              <a:rPr lang="ja-JP" altLang="en-US" sz="3200" dirty="0"/>
              <a:t>　山本果音</a:t>
            </a:r>
          </a:p>
          <a:p>
            <a:endParaRPr kumimoji="1" lang="ja-JP" altLang="en-US" sz="2800" dirty="0"/>
          </a:p>
          <a:p>
            <a:pPr algn="ctr">
              <a:lnSpc>
                <a:spcPts val="4479"/>
              </a:lnSpc>
            </a:pPr>
            <a:endParaRPr lang="en-US" sz="2799" b="1" spc="139" dirty="0">
              <a:solidFill>
                <a:srgbClr val="242424"/>
              </a:solidFill>
              <a:latin typeface="Noto Sans JP Bold"/>
              <a:ea typeface="Noto Sans JP Bold"/>
              <a:cs typeface="Noto Sans JP Bold"/>
              <a:sym typeface="Noto Sans JP Bold"/>
            </a:endParaRPr>
          </a:p>
        </p:txBody>
      </p:sp>
      <p:sp>
        <p:nvSpPr>
          <p:cNvPr id="12" name="TextBox 12"/>
          <p:cNvSpPr txBox="1"/>
          <p:nvPr/>
        </p:nvSpPr>
        <p:spPr>
          <a:xfrm>
            <a:off x="6271760" y="2529606"/>
            <a:ext cx="5744481"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13" name="Freeform 13"/>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テキスト ボックス 15">
            <a:extLst>
              <a:ext uri="{FF2B5EF4-FFF2-40B4-BE49-F238E27FC236}">
                <a16:creationId xmlns:a16="http://schemas.microsoft.com/office/drawing/2014/main" id="{BC1B480F-58AE-ED35-FEA6-F0B6FAD7129F}"/>
              </a:ext>
            </a:extLst>
          </p:cNvPr>
          <p:cNvSpPr txBox="1"/>
          <p:nvPr/>
        </p:nvSpPr>
        <p:spPr>
          <a:xfrm>
            <a:off x="16611600" y="8585151"/>
            <a:ext cx="457200" cy="769441"/>
          </a:xfrm>
          <a:prstGeom prst="rect">
            <a:avLst/>
          </a:prstGeom>
          <a:noFill/>
        </p:spPr>
        <p:txBody>
          <a:bodyPr wrap="square" rtlCol="0">
            <a:spAutoFit/>
          </a:bodyPr>
          <a:lstStyle/>
          <a:p>
            <a:r>
              <a:rPr kumimoji="1" lang="ja-JP" altLang="en-US" sz="4400" dirty="0"/>
              <a:t>１</a:t>
            </a:r>
          </a:p>
        </p:txBody>
      </p:sp>
    </p:spTree>
  </p:cSld>
  <p:clrMapOvr>
    <a:masterClrMapping/>
  </p:clrMapOvr>
  <mc:AlternateContent xmlns:mc="http://schemas.openxmlformats.org/markup-compatibility/2006" xmlns:p14="http://schemas.microsoft.com/office/powerpoint/2010/main">
    <mc:Choice Requires="p14">
      <p:transition spd="slow" p14:dur="2000" advTm="6021"/>
    </mc:Choice>
    <mc:Fallback xmlns="">
      <p:transition spd="slow" advTm="60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p:cNvGrpSpPr/>
        <p:nvPr/>
      </p:nvGrpSpPr>
      <p:grpSpPr>
        <a:xfrm>
          <a:off x="0" y="0"/>
          <a:ext cx="0" cy="0"/>
          <a:chOff x="0" y="0"/>
          <a:chExt cx="0" cy="0"/>
        </a:xfrm>
      </p:grpSpPr>
      <p:grpSp>
        <p:nvGrpSpPr>
          <p:cNvPr id="2" name="Group 2"/>
          <p:cNvGrpSpPr/>
          <p:nvPr/>
        </p:nvGrpSpPr>
        <p:grpSpPr>
          <a:xfrm>
            <a:off x="476250" y="476250"/>
            <a:ext cx="17335500" cy="9334500"/>
            <a:chOff x="0" y="0"/>
            <a:chExt cx="4565728" cy="2458469"/>
          </a:xfrm>
        </p:grpSpPr>
        <p:sp>
          <p:nvSpPr>
            <p:cNvPr id="3" name="Freeform 3"/>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19125" y="619125"/>
            <a:ext cx="17049750" cy="9048750"/>
            <a:chOff x="0" y="0"/>
            <a:chExt cx="4490469" cy="2383210"/>
          </a:xfrm>
        </p:grpSpPr>
        <p:sp>
          <p:nvSpPr>
            <p:cNvPr id="6" name="Freeform 6"/>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sp>
        <p:sp>
          <p:nvSpPr>
            <p:cNvPr id="7" name="TextBox 7"/>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45003" y="1690018"/>
            <a:ext cx="15197994" cy="113257"/>
            <a:chOff x="0" y="0"/>
            <a:chExt cx="20263992" cy="151009"/>
          </a:xfrm>
        </p:grpSpPr>
        <p:sp>
          <p:nvSpPr>
            <p:cNvPr id="11" name="AutoShape 11"/>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p:cNvSpPr/>
            <p:nvPr/>
          </p:nvSpPr>
          <p:spPr>
            <a:xfrm>
              <a:off x="0" y="138309"/>
              <a:ext cx="20263992" cy="0"/>
            </a:xfrm>
            <a:prstGeom prst="line">
              <a:avLst/>
            </a:prstGeom>
            <a:ln w="25400" cap="flat">
              <a:solidFill>
                <a:srgbClr val="242424"/>
              </a:solidFill>
              <a:prstDash val="solid"/>
              <a:headEnd type="none" w="sm" len="sm"/>
              <a:tailEnd type="none" w="sm" len="sm"/>
            </a:ln>
          </p:spPr>
        </p:sp>
      </p:grpSp>
      <p:grpSp>
        <p:nvGrpSpPr>
          <p:cNvPr id="17" name="Group 17"/>
          <p:cNvGrpSpPr/>
          <p:nvPr/>
        </p:nvGrpSpPr>
        <p:grpSpPr>
          <a:xfrm>
            <a:off x="837254" y="2456914"/>
            <a:ext cx="16688746" cy="7210961"/>
            <a:chOff x="0" y="0"/>
            <a:chExt cx="1846052" cy="1391552"/>
          </a:xfrm>
        </p:grpSpPr>
        <p:sp>
          <p:nvSpPr>
            <p:cNvPr id="18" name="Freeform 18"/>
            <p:cNvSpPr/>
            <p:nvPr/>
          </p:nvSpPr>
          <p:spPr>
            <a:xfrm>
              <a:off x="0" y="0"/>
              <a:ext cx="1846052" cy="1391552"/>
            </a:xfrm>
            <a:custGeom>
              <a:avLst/>
              <a:gdLst/>
              <a:ahLst/>
              <a:cxnLst/>
              <a:rect l="l" t="t" r="r" b="b"/>
              <a:pathLst>
                <a:path w="1846052" h="1391552">
                  <a:moveTo>
                    <a:pt x="0" y="0"/>
                  </a:moveTo>
                  <a:lnTo>
                    <a:pt x="1846052" y="0"/>
                  </a:lnTo>
                  <a:lnTo>
                    <a:pt x="1846052" y="1391552"/>
                  </a:lnTo>
                  <a:lnTo>
                    <a:pt x="0" y="1391552"/>
                  </a:lnTo>
                  <a:close/>
                </a:path>
              </a:pathLst>
            </a:custGeom>
            <a:solidFill>
              <a:srgbClr val="F8F6F6"/>
            </a:solidFill>
            <a:ln w="19050" cap="sq">
              <a:solidFill>
                <a:srgbClr val="C8C8C8"/>
              </a:solidFill>
              <a:prstDash val="solid"/>
              <a:miter/>
            </a:ln>
          </p:spPr>
        </p:sp>
        <p:sp>
          <p:nvSpPr>
            <p:cNvPr id="19" name="TextBox 19"/>
            <p:cNvSpPr txBox="1"/>
            <p:nvPr/>
          </p:nvSpPr>
          <p:spPr>
            <a:xfrm>
              <a:off x="0" y="-142875"/>
              <a:ext cx="1846052" cy="1534427"/>
            </a:xfrm>
            <a:prstGeom prst="rect">
              <a:avLst/>
            </a:prstGeom>
          </p:spPr>
          <p:txBody>
            <a:bodyPr lIns="50800" tIns="50800" rIns="50800" bIns="50800" rtlCol="0" anchor="ctr"/>
            <a:lstStyle/>
            <a:p>
              <a:pPr algn="ctr">
                <a:lnSpc>
                  <a:spcPts val="4320"/>
                </a:lnSpc>
              </a:pPr>
              <a:endParaRPr/>
            </a:p>
          </p:txBody>
        </p:sp>
      </p:grpSp>
      <p:sp>
        <p:nvSpPr>
          <p:cNvPr id="20" name="Freeform 20"/>
          <p:cNvSpPr/>
          <p:nvPr/>
        </p:nvSpPr>
        <p:spPr>
          <a:xfrm rot="1240280">
            <a:off x="15935969" y="2922228"/>
            <a:ext cx="314014" cy="1207745"/>
          </a:xfrm>
          <a:custGeom>
            <a:avLst/>
            <a:gdLst/>
            <a:ahLst/>
            <a:cxnLst/>
            <a:rect l="l" t="t" r="r" b="b"/>
            <a:pathLst>
              <a:path w="314014" h="1207745">
                <a:moveTo>
                  <a:pt x="0" y="0"/>
                </a:moveTo>
                <a:lnTo>
                  <a:pt x="314014" y="0"/>
                </a:lnTo>
                <a:lnTo>
                  <a:pt x="314014" y="1207745"/>
                </a:lnTo>
                <a:lnTo>
                  <a:pt x="0" y="12077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24"/>
          <p:cNvSpPr txBox="1"/>
          <p:nvPr/>
        </p:nvSpPr>
        <p:spPr>
          <a:xfrm>
            <a:off x="1738618" y="3761846"/>
            <a:ext cx="13356111" cy="5265672"/>
          </a:xfrm>
          <a:prstGeom prst="rect">
            <a:avLst/>
          </a:prstGeom>
        </p:spPr>
        <p:txBody>
          <a:bodyPr wrap="square" lIns="0" tIns="0" rIns="0" bIns="0" rtlCol="0" anchor="t">
            <a:spAutoFit/>
          </a:bodyPr>
          <a:lstStyle/>
          <a:p>
            <a:r>
              <a:rPr lang="ja-JP" altLang="en-US" sz="2800" b="1" dirty="0">
                <a:latin typeface="游ゴシック" panose="020B0400000000000000" pitchFamily="50" charset="-128"/>
                <a:ea typeface="游ゴシック" panose="020B0400000000000000" pitchFamily="50" charset="-128"/>
              </a:rPr>
              <a:t>「</a:t>
            </a:r>
            <a:r>
              <a:rPr lang="en-US" altLang="ja-JP" sz="2800" b="1" dirty="0">
                <a:latin typeface="游ゴシック" panose="020B0400000000000000" pitchFamily="50" charset="-128"/>
                <a:ea typeface="游ゴシック" panose="020B0400000000000000" pitchFamily="50" charset="-128"/>
              </a:rPr>
              <a:t>1]</a:t>
            </a:r>
            <a:r>
              <a:rPr lang="ja-JP" altLang="en-US" sz="2800" b="1" dirty="0">
                <a:latin typeface="游ゴシック" panose="020B0400000000000000" pitchFamily="50" charset="-128"/>
                <a:ea typeface="游ゴシック" panose="020B0400000000000000" pitchFamily="50" charset="-128"/>
              </a:rPr>
              <a:t>旅しお</a:t>
            </a:r>
            <a:endParaRPr lang="en-US" altLang="ja-JP" sz="2800" b="1" dirty="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hlinkClick r:id="rId9"/>
              </a:rPr>
              <a:t>旅行のしおりをつくる、仲間とシェア。無料</a:t>
            </a:r>
            <a:r>
              <a:rPr lang="en-US" altLang="ja-JP" sz="2800" b="1" dirty="0">
                <a:latin typeface="游ゴシック" panose="020B0400000000000000" pitchFamily="50" charset="-128"/>
                <a:ea typeface="游ゴシック" panose="020B0400000000000000" pitchFamily="50" charset="-128"/>
                <a:hlinkClick r:id="rId9"/>
              </a:rPr>
              <a:t>WEB</a:t>
            </a:r>
            <a:r>
              <a:rPr lang="ja-JP" altLang="en-US" sz="2800" b="1" dirty="0">
                <a:latin typeface="游ゴシック" panose="020B0400000000000000" pitchFamily="50" charset="-128"/>
                <a:ea typeface="游ゴシック" panose="020B0400000000000000" pitchFamily="50" charset="-128"/>
                <a:hlinkClick r:id="rId9"/>
              </a:rPr>
              <a:t>サービス</a:t>
            </a:r>
            <a:r>
              <a:rPr lang="en-US" altLang="ja-JP" sz="2800" b="1" dirty="0">
                <a:latin typeface="游ゴシック" panose="020B0400000000000000" pitchFamily="50" charset="-128"/>
                <a:ea typeface="游ゴシック" panose="020B0400000000000000" pitchFamily="50" charset="-128"/>
                <a:hlinkClick r:id="rId9"/>
              </a:rPr>
              <a:t>【</a:t>
            </a:r>
            <a:r>
              <a:rPr lang="ja-JP" altLang="en-US" sz="2800" b="1" dirty="0">
                <a:latin typeface="游ゴシック" panose="020B0400000000000000" pitchFamily="50" charset="-128"/>
                <a:ea typeface="游ゴシック" panose="020B0400000000000000" pitchFamily="50" charset="-128"/>
                <a:hlinkClick r:id="rId9"/>
              </a:rPr>
              <a:t>旅しお</a:t>
            </a:r>
            <a:r>
              <a:rPr lang="en-US" altLang="ja-JP" sz="2800" b="1" dirty="0">
                <a:latin typeface="游ゴシック" panose="020B0400000000000000" pitchFamily="50" charset="-128"/>
                <a:ea typeface="游ゴシック" panose="020B0400000000000000" pitchFamily="50" charset="-128"/>
                <a:hlinkClick r:id="rId9"/>
              </a:rPr>
              <a:t>】</a:t>
            </a:r>
            <a:endParaRPr lang="en-US" altLang="ja-JP" sz="2800" b="1" dirty="0">
              <a:latin typeface="游ゴシック" panose="020B0400000000000000" pitchFamily="50" charset="-128"/>
              <a:ea typeface="游ゴシック" panose="020B0400000000000000" pitchFamily="50" charset="-128"/>
            </a:endParaRPr>
          </a:p>
          <a:p>
            <a:r>
              <a:rPr lang="en-US" altLang="ja-JP" sz="2800" b="1" dirty="0">
                <a:latin typeface="游ゴシック" panose="020B0400000000000000" pitchFamily="50" charset="-128"/>
                <a:ea typeface="游ゴシック" panose="020B0400000000000000" pitchFamily="50" charset="-128"/>
              </a:rPr>
              <a:t>,(2025/09/05 accessed).</a:t>
            </a:r>
          </a:p>
          <a:p>
            <a:endParaRPr lang="en-US" altLang="ja-JP" sz="2800" b="1" dirty="0">
              <a:latin typeface="游ゴシック" panose="020B0400000000000000" pitchFamily="50" charset="-128"/>
              <a:ea typeface="游ゴシック" panose="020B0400000000000000" pitchFamily="50" charset="-128"/>
            </a:endParaRPr>
          </a:p>
          <a:p>
            <a:r>
              <a:rPr lang="en-US" altLang="ja-JP" sz="2800" b="1" dirty="0">
                <a:latin typeface="游ゴシック" panose="020B0400000000000000" pitchFamily="50" charset="-128"/>
                <a:ea typeface="游ゴシック" panose="020B0400000000000000" pitchFamily="50" charset="-128"/>
              </a:rPr>
              <a:t>[2]Django</a:t>
            </a:r>
            <a:r>
              <a:rPr lang="ja-JP" altLang="en-US" sz="2800" b="1" dirty="0">
                <a:latin typeface="游ゴシック" panose="020B0400000000000000" pitchFamily="50" charset="-128"/>
                <a:ea typeface="游ゴシック" panose="020B0400000000000000" pitchFamily="50" charset="-128"/>
              </a:rPr>
              <a:t>ドキュメント</a:t>
            </a:r>
            <a:endParaRPr lang="en-US" altLang="ja-JP" sz="2800" b="1" dirty="0">
              <a:latin typeface="游ゴシック" panose="020B0400000000000000" pitchFamily="50" charset="-128"/>
              <a:ea typeface="游ゴシック" panose="020B0400000000000000" pitchFamily="50" charset="-128"/>
            </a:endParaRPr>
          </a:p>
          <a:p>
            <a:r>
              <a:rPr lang="en-US" altLang="ja-JP" sz="2800" dirty="0">
                <a:hlinkClick r:id="rId10"/>
              </a:rPr>
              <a:t>The web framework for perfectionists with deadlines | Django</a:t>
            </a:r>
            <a:r>
              <a:rPr lang="en-US" altLang="ja-JP" sz="2800" b="1" dirty="0">
                <a:latin typeface="游ゴシック" panose="020B0400000000000000" pitchFamily="50" charset="-128"/>
                <a:ea typeface="游ゴシック" panose="020B0400000000000000" pitchFamily="50" charset="-128"/>
              </a:rPr>
              <a:t>,</a:t>
            </a:r>
          </a:p>
          <a:p>
            <a:r>
              <a:rPr lang="en-US" altLang="ja-JP" sz="2800" b="1" dirty="0">
                <a:latin typeface="游ゴシック" panose="020B0400000000000000" pitchFamily="50" charset="-128"/>
                <a:ea typeface="游ゴシック" panose="020B0400000000000000" pitchFamily="50" charset="-128"/>
              </a:rPr>
              <a:t>(2025/09/05 accessed).</a:t>
            </a:r>
          </a:p>
          <a:p>
            <a:endParaRPr lang="en-US" altLang="ja-JP" sz="2800" b="1" dirty="0">
              <a:latin typeface="游ゴシック" panose="020B0400000000000000" pitchFamily="50" charset="-128"/>
              <a:ea typeface="游ゴシック" panose="020B0400000000000000" pitchFamily="50" charset="-128"/>
            </a:endParaRPr>
          </a:p>
          <a:p>
            <a:r>
              <a:rPr lang="en-US" altLang="ja-JP" sz="2800" b="1" dirty="0">
                <a:latin typeface="游ゴシック" panose="020B0400000000000000" pitchFamily="50" charset="-128"/>
                <a:ea typeface="游ゴシック" panose="020B0400000000000000" pitchFamily="50" charset="-128"/>
              </a:rPr>
              <a:t>[3]Copilot</a:t>
            </a:r>
          </a:p>
          <a:p>
            <a:r>
              <a:rPr lang="en-US" altLang="ja-JP" sz="2800" b="1" dirty="0">
                <a:latin typeface="游ゴシック" panose="020B0400000000000000" pitchFamily="50" charset="-128"/>
                <a:ea typeface="游ゴシック" panose="020B0400000000000000" pitchFamily="50" charset="-128"/>
                <a:hlinkClick r:id="rId11"/>
              </a:rPr>
              <a:t>https://copilot.microsoft.com/?form=NTPCHB&amp;showconv=1</a:t>
            </a:r>
            <a:r>
              <a:rPr lang="en-US" altLang="ja-JP" sz="2800" b="1" dirty="0">
                <a:latin typeface="游ゴシック" panose="020B0400000000000000" pitchFamily="50" charset="-128"/>
                <a:ea typeface="游ゴシック" panose="020B0400000000000000" pitchFamily="50" charset="-128"/>
              </a:rPr>
              <a:t>,</a:t>
            </a:r>
          </a:p>
          <a:p>
            <a:r>
              <a:rPr lang="en-US" altLang="ja-JP" sz="2800" b="1" dirty="0">
                <a:latin typeface="游ゴシック" panose="020B0400000000000000" pitchFamily="50" charset="-128"/>
                <a:ea typeface="游ゴシック" panose="020B0400000000000000" pitchFamily="50" charset="-128"/>
              </a:rPr>
              <a:t>(2025/09/05 accessed).</a:t>
            </a:r>
          </a:p>
          <a:p>
            <a:pPr algn="l">
              <a:lnSpc>
                <a:spcPts val="4479"/>
              </a:lnSpc>
            </a:pPr>
            <a:endParaRPr lang="en-US" sz="2799" b="1" dirty="0">
              <a:solidFill>
                <a:srgbClr val="242424"/>
              </a:solidFill>
              <a:latin typeface="Noto Sans JP Heavy"/>
              <a:ea typeface="Noto Sans JP Heavy"/>
              <a:cs typeface="Noto Sans JP Heavy"/>
              <a:sym typeface="Noto Sans JP Heavy"/>
            </a:endParaRPr>
          </a:p>
        </p:txBody>
      </p:sp>
      <p:grpSp>
        <p:nvGrpSpPr>
          <p:cNvPr id="27" name="Group 27"/>
          <p:cNvGrpSpPr/>
          <p:nvPr/>
        </p:nvGrpSpPr>
        <p:grpSpPr>
          <a:xfrm>
            <a:off x="1425371" y="2663407"/>
            <a:ext cx="6619340" cy="857250"/>
            <a:chOff x="0" y="0"/>
            <a:chExt cx="1743365" cy="225778"/>
          </a:xfrm>
        </p:grpSpPr>
        <p:sp>
          <p:nvSpPr>
            <p:cNvPr id="28" name="Freeform 28"/>
            <p:cNvSpPr/>
            <p:nvPr/>
          </p:nvSpPr>
          <p:spPr>
            <a:xfrm>
              <a:off x="0" y="0"/>
              <a:ext cx="1743365" cy="225778"/>
            </a:xfrm>
            <a:custGeom>
              <a:avLst/>
              <a:gdLst/>
              <a:ahLst/>
              <a:cxnLst/>
              <a:rect l="l" t="t" r="r" b="b"/>
              <a:pathLst>
                <a:path w="1743365" h="225778">
                  <a:moveTo>
                    <a:pt x="0" y="0"/>
                  </a:moveTo>
                  <a:lnTo>
                    <a:pt x="1743365" y="0"/>
                  </a:lnTo>
                  <a:lnTo>
                    <a:pt x="1743365" y="225778"/>
                  </a:lnTo>
                  <a:lnTo>
                    <a:pt x="0" y="225778"/>
                  </a:lnTo>
                  <a:close/>
                </a:path>
              </a:pathLst>
            </a:custGeom>
            <a:solidFill>
              <a:srgbClr val="000000">
                <a:alpha val="0"/>
              </a:srgbClr>
            </a:solidFill>
            <a:ln w="19050" cap="sq">
              <a:solidFill>
                <a:srgbClr val="242424"/>
              </a:solidFill>
              <a:prstDash val="solid"/>
              <a:miter/>
            </a:ln>
          </p:spPr>
        </p:sp>
        <p:sp>
          <p:nvSpPr>
            <p:cNvPr id="29" name="TextBox 29"/>
            <p:cNvSpPr txBox="1"/>
            <p:nvPr/>
          </p:nvSpPr>
          <p:spPr>
            <a:xfrm>
              <a:off x="0" y="-28575"/>
              <a:ext cx="1743365" cy="254353"/>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425371" y="2645708"/>
            <a:ext cx="6619340" cy="857250"/>
            <a:chOff x="0" y="0"/>
            <a:chExt cx="1743365" cy="225778"/>
          </a:xfrm>
        </p:grpSpPr>
        <p:sp>
          <p:nvSpPr>
            <p:cNvPr id="31" name="Freeform 31"/>
            <p:cNvSpPr/>
            <p:nvPr/>
          </p:nvSpPr>
          <p:spPr>
            <a:xfrm>
              <a:off x="0" y="0"/>
              <a:ext cx="1743365" cy="225778"/>
            </a:xfrm>
            <a:custGeom>
              <a:avLst/>
              <a:gdLst/>
              <a:ahLst/>
              <a:cxnLst/>
              <a:rect l="l" t="t" r="r" b="b"/>
              <a:pathLst>
                <a:path w="1743365" h="225778">
                  <a:moveTo>
                    <a:pt x="0" y="0"/>
                  </a:moveTo>
                  <a:lnTo>
                    <a:pt x="1743365" y="0"/>
                  </a:lnTo>
                  <a:lnTo>
                    <a:pt x="1743365" y="225778"/>
                  </a:lnTo>
                  <a:lnTo>
                    <a:pt x="0" y="225778"/>
                  </a:lnTo>
                  <a:close/>
                </a:path>
              </a:pathLst>
            </a:custGeom>
            <a:solidFill>
              <a:srgbClr val="FFFFFF"/>
            </a:solidFill>
            <a:ln w="19050" cap="sq">
              <a:solidFill>
                <a:srgbClr val="242424"/>
              </a:solidFill>
              <a:prstDash val="solid"/>
              <a:miter/>
            </a:ln>
          </p:spPr>
        </p:sp>
        <p:sp>
          <p:nvSpPr>
            <p:cNvPr id="32" name="TextBox 32"/>
            <p:cNvSpPr txBox="1"/>
            <p:nvPr/>
          </p:nvSpPr>
          <p:spPr>
            <a:xfrm>
              <a:off x="0" y="-28575"/>
              <a:ext cx="1743365" cy="254353"/>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739657" y="2903160"/>
            <a:ext cx="5034645" cy="438325"/>
          </a:xfrm>
          <a:prstGeom prst="rect">
            <a:avLst/>
          </a:prstGeom>
        </p:spPr>
        <p:txBody>
          <a:bodyPr lIns="0" tIns="0" rIns="0" bIns="0" rtlCol="0" anchor="t">
            <a:spAutoFit/>
          </a:bodyPr>
          <a:lstStyle/>
          <a:p>
            <a:pPr algn="ctr">
              <a:lnSpc>
                <a:spcPts val="3360"/>
              </a:lnSpc>
            </a:pPr>
            <a:r>
              <a:rPr lang="ja-JP" altLang="en-US" sz="4000" b="1" spc="360" dirty="0">
                <a:solidFill>
                  <a:srgbClr val="242424"/>
                </a:solidFill>
                <a:latin typeface="+mj-ea"/>
                <a:ea typeface="+mj-ea"/>
                <a:cs typeface="Noto Sans JP Heavy"/>
                <a:sym typeface="Noto Sans JP Heavy"/>
              </a:rPr>
              <a:t>参考文献</a:t>
            </a:r>
            <a:endParaRPr lang="en-US" sz="4000" b="1" spc="360" dirty="0">
              <a:solidFill>
                <a:srgbClr val="242424"/>
              </a:solidFill>
              <a:latin typeface="+mj-ea"/>
              <a:ea typeface="+mj-ea"/>
              <a:cs typeface="Noto Sans JP Heavy"/>
              <a:sym typeface="Noto Sans JP Heavy"/>
            </a:endParaRPr>
          </a:p>
        </p:txBody>
      </p:sp>
      <p:sp>
        <p:nvSpPr>
          <p:cNvPr id="14" name="テキスト ボックス 13">
            <a:extLst>
              <a:ext uri="{FF2B5EF4-FFF2-40B4-BE49-F238E27FC236}">
                <a16:creationId xmlns:a16="http://schemas.microsoft.com/office/drawing/2014/main" id="{40B5DDE7-9E2B-A55C-1638-1FA3B12C4C8E}"/>
              </a:ext>
            </a:extLst>
          </p:cNvPr>
          <p:cNvSpPr txBox="1"/>
          <p:nvPr/>
        </p:nvSpPr>
        <p:spPr>
          <a:xfrm>
            <a:off x="16660675" y="8728026"/>
            <a:ext cx="1369204" cy="769441"/>
          </a:xfrm>
          <a:prstGeom prst="rect">
            <a:avLst/>
          </a:prstGeom>
          <a:noFill/>
        </p:spPr>
        <p:txBody>
          <a:bodyPr wrap="square" rtlCol="0">
            <a:spAutoFit/>
          </a:bodyPr>
          <a:lstStyle/>
          <a:p>
            <a:r>
              <a:rPr kumimoji="1" lang="en-US" altLang="ja-JP" sz="4400" dirty="0">
                <a:latin typeface="+mn-ea"/>
              </a:rPr>
              <a:t>8</a:t>
            </a:r>
            <a:endParaRPr kumimoji="1" lang="ja-JP" altLang="en-US" sz="44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376"/>
    </mc:Choice>
    <mc:Fallback xmlns="">
      <p:transition spd="slow" advTm="3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a:extLst>
            <a:ext uri="{FF2B5EF4-FFF2-40B4-BE49-F238E27FC236}">
              <a16:creationId xmlns:a16="http://schemas.microsoft.com/office/drawing/2014/main" id="{E8091468-8F2A-7272-4792-E54800A0101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A807AA0-7C2E-8E59-293D-47A802830893}"/>
              </a:ext>
            </a:extLst>
          </p:cNvPr>
          <p:cNvGrpSpPr/>
          <p:nvPr/>
        </p:nvGrpSpPr>
        <p:grpSpPr>
          <a:xfrm>
            <a:off x="476250" y="476250"/>
            <a:ext cx="17335500" cy="9334500"/>
            <a:chOff x="0" y="0"/>
            <a:chExt cx="4565728" cy="2458469"/>
          </a:xfrm>
        </p:grpSpPr>
        <p:sp>
          <p:nvSpPr>
            <p:cNvPr id="3" name="Freeform 3">
              <a:extLst>
                <a:ext uri="{FF2B5EF4-FFF2-40B4-BE49-F238E27FC236}">
                  <a16:creationId xmlns:a16="http://schemas.microsoft.com/office/drawing/2014/main" id="{79CF4FA0-6011-B9FD-C64F-545DCF7CAA04}"/>
                </a:ext>
              </a:extLst>
            </p:cNvPr>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a:extLst>
                <a:ext uri="{FF2B5EF4-FFF2-40B4-BE49-F238E27FC236}">
                  <a16:creationId xmlns:a16="http://schemas.microsoft.com/office/drawing/2014/main" id="{904EA7FA-4E49-D7FF-EAC0-BE7A65831117}"/>
                </a:ext>
              </a:extLst>
            </p:cNvPr>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0AE4C2CD-5AED-5958-3C88-47BA4A973F5B}"/>
              </a:ext>
            </a:extLst>
          </p:cNvPr>
          <p:cNvGrpSpPr/>
          <p:nvPr/>
        </p:nvGrpSpPr>
        <p:grpSpPr>
          <a:xfrm>
            <a:off x="619125" y="723900"/>
            <a:ext cx="17049750" cy="9048750"/>
            <a:chOff x="0" y="0"/>
            <a:chExt cx="4490469" cy="2383210"/>
          </a:xfrm>
        </p:grpSpPr>
        <p:sp>
          <p:nvSpPr>
            <p:cNvPr id="6" name="Freeform 6">
              <a:extLst>
                <a:ext uri="{FF2B5EF4-FFF2-40B4-BE49-F238E27FC236}">
                  <a16:creationId xmlns:a16="http://schemas.microsoft.com/office/drawing/2014/main" id="{9A4819E4-1CA0-CA5B-3DAF-B557572F86A5}"/>
                </a:ext>
              </a:extLst>
            </p:cNvPr>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sp>
        <p:sp>
          <p:nvSpPr>
            <p:cNvPr id="7" name="TextBox 7">
              <a:extLst>
                <a:ext uri="{FF2B5EF4-FFF2-40B4-BE49-F238E27FC236}">
                  <a16:creationId xmlns:a16="http://schemas.microsoft.com/office/drawing/2014/main" id="{E2F06C1E-DDEF-F531-3EF1-F1DA9F790A7D}"/>
                </a:ext>
              </a:extLst>
            </p:cNvPr>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E433F7B0-7520-94F4-A8E7-4A4ED2DE9A99}"/>
              </a:ext>
            </a:extLst>
          </p:cNvPr>
          <p:cNvSpPr txBox="1"/>
          <p:nvPr/>
        </p:nvSpPr>
        <p:spPr>
          <a:xfrm>
            <a:off x="6271760" y="2529606"/>
            <a:ext cx="5744481"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13" name="Freeform 13">
            <a:extLst>
              <a:ext uri="{FF2B5EF4-FFF2-40B4-BE49-F238E27FC236}">
                <a16:creationId xmlns:a16="http://schemas.microsoft.com/office/drawing/2014/main" id="{2388E2A9-8F2E-AA1F-FEEF-1C3CEEA4FD46}"/>
              </a:ext>
            </a:extLst>
          </p:cNvPr>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a:extLst>
              <a:ext uri="{FF2B5EF4-FFF2-40B4-BE49-F238E27FC236}">
                <a16:creationId xmlns:a16="http://schemas.microsoft.com/office/drawing/2014/main" id="{751E9FC7-9D28-8B8A-06F8-31F3013B8D4D}"/>
              </a:ext>
            </a:extLst>
          </p:cNvPr>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テキスト ボックス 15">
            <a:extLst>
              <a:ext uri="{FF2B5EF4-FFF2-40B4-BE49-F238E27FC236}">
                <a16:creationId xmlns:a16="http://schemas.microsoft.com/office/drawing/2014/main" id="{C5C62A63-A380-C5A4-3149-D6BABC3CC0BD}"/>
              </a:ext>
            </a:extLst>
          </p:cNvPr>
          <p:cNvSpPr txBox="1"/>
          <p:nvPr/>
        </p:nvSpPr>
        <p:spPr>
          <a:xfrm>
            <a:off x="1639038" y="2336464"/>
            <a:ext cx="9265444" cy="830997"/>
          </a:xfrm>
          <a:prstGeom prst="rect">
            <a:avLst/>
          </a:prstGeom>
          <a:noFill/>
        </p:spPr>
        <p:txBody>
          <a:bodyPr wrap="square">
            <a:spAutoFit/>
          </a:bodyPr>
          <a:lstStyle/>
          <a:p>
            <a:r>
              <a:rPr kumimoji="1" lang="ja-JP" altLang="en-US" sz="4800" b="1" dirty="0">
                <a:latin typeface="游ゴシック" panose="020B0400000000000000" pitchFamily="50" charset="-128"/>
                <a:ea typeface="游ゴシック" panose="020B0400000000000000" pitchFamily="50" charset="-128"/>
              </a:rPr>
              <a:t>研究の背景</a:t>
            </a:r>
          </a:p>
        </p:txBody>
      </p:sp>
      <p:pic>
        <p:nvPicPr>
          <p:cNvPr id="18" name="Picture 4" descr="カタログ アイコンイラスト｜無料イラスト・フリー素材なら「イラストAC」">
            <a:extLst>
              <a:ext uri="{FF2B5EF4-FFF2-40B4-BE49-F238E27FC236}">
                <a16:creationId xmlns:a16="http://schemas.microsoft.com/office/drawing/2014/main" id="{D44A4FDE-54A0-4FB7-0406-6DA865157C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760" y="5727205"/>
            <a:ext cx="3606259" cy="2706683"/>
          </a:xfrm>
          <a:prstGeom prst="rect">
            <a:avLst/>
          </a:prstGeom>
          <a:noFill/>
          <a:extLst>
            <a:ext uri="{909E8E84-426E-40DD-AFC4-6F175D3DCCD1}">
              <a14:hiddenFill xmlns:a14="http://schemas.microsoft.com/office/drawing/2010/main">
                <a:solidFill>
                  <a:srgbClr val="FFFFFF"/>
                </a:solidFill>
              </a14:hiddenFill>
            </a:ext>
          </a:extLst>
        </p:spPr>
      </p:pic>
      <p:sp>
        <p:nvSpPr>
          <p:cNvPr id="19" name="矢印: 右 18">
            <a:extLst>
              <a:ext uri="{FF2B5EF4-FFF2-40B4-BE49-F238E27FC236}">
                <a16:creationId xmlns:a16="http://schemas.microsoft.com/office/drawing/2014/main" id="{7A9D7E96-DB2D-3F5D-4300-72B72E8F2BEA}"/>
              </a:ext>
            </a:extLst>
          </p:cNvPr>
          <p:cNvSpPr/>
          <p:nvPr/>
        </p:nvSpPr>
        <p:spPr>
          <a:xfrm>
            <a:off x="7429467" y="6661108"/>
            <a:ext cx="1755112" cy="788036"/>
          </a:xfrm>
          <a:prstGeom prst="rightArrow">
            <a:avLst/>
          </a:prstGeom>
          <a:solidFill>
            <a:schemeClr val="bg1">
              <a:lumMod val="95000"/>
            </a:schemeClr>
          </a:solidFill>
          <a:ln w="3810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0" name="Picture 8" descr="スマホなどのデジタルデバイスのシルエット | 無料のAi・PNG白黒シルエットイラスト">
            <a:extLst>
              <a:ext uri="{FF2B5EF4-FFF2-40B4-BE49-F238E27FC236}">
                <a16:creationId xmlns:a16="http://schemas.microsoft.com/office/drawing/2014/main" id="{3B7F39C8-8CAB-EAA4-FE22-6D31DFD0567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9659"/>
          <a:stretch>
            <a:fillRect/>
          </a:stretch>
        </p:blipFill>
        <p:spPr bwMode="auto">
          <a:xfrm>
            <a:off x="9887344" y="5088217"/>
            <a:ext cx="3998472" cy="3612275"/>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88C372C7-B391-D21E-8F94-EBB17CF77F8B}"/>
              </a:ext>
            </a:extLst>
          </p:cNvPr>
          <p:cNvSpPr txBox="1"/>
          <p:nvPr/>
        </p:nvSpPr>
        <p:spPr>
          <a:xfrm>
            <a:off x="7035616" y="7614180"/>
            <a:ext cx="2730081" cy="646331"/>
          </a:xfrm>
          <a:prstGeom prst="rect">
            <a:avLst/>
          </a:prstGeom>
          <a:noFill/>
        </p:spPr>
        <p:txBody>
          <a:bodyPr wrap="square">
            <a:spAutoFit/>
          </a:bodyPr>
          <a:lstStyle/>
          <a:p>
            <a:r>
              <a:rPr kumimoji="1" lang="ja-JP" altLang="en-US" sz="3600" b="1" dirty="0"/>
              <a:t>デジタル化</a:t>
            </a:r>
          </a:p>
        </p:txBody>
      </p:sp>
      <p:pic>
        <p:nvPicPr>
          <p:cNvPr id="17" name="Picture 2" descr="旅行のしおりをつくる、仲間とシェア。無料WEBサービス【旅しお】">
            <a:extLst>
              <a:ext uri="{FF2B5EF4-FFF2-40B4-BE49-F238E27FC236}">
                <a16:creationId xmlns:a16="http://schemas.microsoft.com/office/drawing/2014/main" id="{FAAEEF8A-F87C-E1E2-CCA7-0CBFEE1410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4842" y="4565893"/>
            <a:ext cx="4769640" cy="1044648"/>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32E49E0B-92A0-B958-CE69-8FCF9CB6AAE6}"/>
              </a:ext>
            </a:extLst>
          </p:cNvPr>
          <p:cNvSpPr txBox="1"/>
          <p:nvPr/>
        </p:nvSpPr>
        <p:spPr>
          <a:xfrm>
            <a:off x="1282477" y="3534713"/>
            <a:ext cx="15804204" cy="584775"/>
          </a:xfrm>
          <a:prstGeom prst="rect">
            <a:avLst/>
          </a:prstGeom>
          <a:noFill/>
        </p:spPr>
        <p:txBody>
          <a:bodyPr wrap="square">
            <a:spAutoFit/>
          </a:bodyPr>
          <a:lstStyle/>
          <a:p>
            <a:pPr algn="l"/>
            <a:r>
              <a:rPr lang="ja-JP" altLang="en-US" sz="3200" b="0" i="0" u="none" strike="noStrike" baseline="0" dirty="0">
                <a:latin typeface="HaranoAjiMincho-Regular-Identity-H"/>
              </a:rPr>
              <a:t>しおり・・・旅程の把握や所持品の確認</a:t>
            </a:r>
            <a:r>
              <a:rPr lang="ja-JP" altLang="en-US" sz="3200" dirty="0">
                <a:latin typeface="CMR10"/>
              </a:rPr>
              <a:t>、</a:t>
            </a:r>
            <a:r>
              <a:rPr lang="ja-JP" altLang="en-US" sz="3200" b="0" i="0" u="none" strike="noStrike" baseline="0" dirty="0">
                <a:latin typeface="HaranoAjiMincho-Regular-Identity-H"/>
              </a:rPr>
              <a:t>集合時間の共有などを目的とした重要な情報媒体</a:t>
            </a:r>
            <a:endParaRPr lang="ja-JP" altLang="en-US" sz="3200" dirty="0"/>
          </a:p>
        </p:txBody>
      </p:sp>
      <p:grpSp>
        <p:nvGrpSpPr>
          <p:cNvPr id="8" name="Group 10">
            <a:extLst>
              <a:ext uri="{FF2B5EF4-FFF2-40B4-BE49-F238E27FC236}">
                <a16:creationId xmlns:a16="http://schemas.microsoft.com/office/drawing/2014/main" id="{877B81C8-F47E-DDAD-19C0-FE2EC92AB89C}"/>
              </a:ext>
            </a:extLst>
          </p:cNvPr>
          <p:cNvGrpSpPr/>
          <p:nvPr/>
        </p:nvGrpSpPr>
        <p:grpSpPr>
          <a:xfrm>
            <a:off x="1447800" y="1787119"/>
            <a:ext cx="15197994" cy="113257"/>
            <a:chOff x="0" y="0"/>
            <a:chExt cx="20263992" cy="151009"/>
          </a:xfrm>
        </p:grpSpPr>
        <p:sp>
          <p:nvSpPr>
            <p:cNvPr id="9" name="AutoShape 11">
              <a:extLst>
                <a:ext uri="{FF2B5EF4-FFF2-40B4-BE49-F238E27FC236}">
                  <a16:creationId xmlns:a16="http://schemas.microsoft.com/office/drawing/2014/main" id="{0F74DBB8-8F23-D50C-1E2B-7FF21E6FD9F1}"/>
                </a:ext>
              </a:extLst>
            </p:cNvPr>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0" name="AutoShape 12">
              <a:extLst>
                <a:ext uri="{FF2B5EF4-FFF2-40B4-BE49-F238E27FC236}">
                  <a16:creationId xmlns:a16="http://schemas.microsoft.com/office/drawing/2014/main" id="{809565CD-1601-890C-85C2-84F1A41236B6}"/>
                </a:ext>
              </a:extLst>
            </p:cNvPr>
            <p:cNvSpPr/>
            <p:nvPr/>
          </p:nvSpPr>
          <p:spPr>
            <a:xfrm>
              <a:off x="0" y="138309"/>
              <a:ext cx="20263992" cy="0"/>
            </a:xfrm>
            <a:prstGeom prst="line">
              <a:avLst/>
            </a:prstGeom>
            <a:ln w="25400" cap="flat">
              <a:solidFill>
                <a:srgbClr val="242424"/>
              </a:solidFill>
              <a:prstDash val="solid"/>
              <a:headEnd type="none" w="sm" len="sm"/>
              <a:tailEnd type="none" w="sm" len="sm"/>
            </a:ln>
          </p:spPr>
        </p:sp>
      </p:grpSp>
      <p:sp>
        <p:nvSpPr>
          <p:cNvPr id="15" name="テキスト ボックス 14">
            <a:extLst>
              <a:ext uri="{FF2B5EF4-FFF2-40B4-BE49-F238E27FC236}">
                <a16:creationId xmlns:a16="http://schemas.microsoft.com/office/drawing/2014/main" id="{A0BDCCFD-77A3-4D73-0D45-EB631BDA31EC}"/>
              </a:ext>
            </a:extLst>
          </p:cNvPr>
          <p:cNvSpPr txBox="1"/>
          <p:nvPr/>
        </p:nvSpPr>
        <p:spPr>
          <a:xfrm>
            <a:off x="16844962" y="8704214"/>
            <a:ext cx="1647825" cy="769441"/>
          </a:xfrm>
          <a:prstGeom prst="rect">
            <a:avLst/>
          </a:prstGeom>
          <a:noFill/>
        </p:spPr>
        <p:txBody>
          <a:bodyPr wrap="square" rtlCol="0">
            <a:spAutoFit/>
          </a:bodyPr>
          <a:lstStyle/>
          <a:p>
            <a:r>
              <a:rPr kumimoji="1" lang="en-US" altLang="ja-JP" sz="4400" dirty="0">
                <a:latin typeface="+mn-ea"/>
              </a:rPr>
              <a:t>2</a:t>
            </a:r>
            <a:endParaRPr kumimoji="1" lang="ja-JP" altLang="en-US" sz="4400" dirty="0">
              <a:latin typeface="+mn-ea"/>
            </a:endParaRPr>
          </a:p>
        </p:txBody>
      </p:sp>
      <p:sp>
        <p:nvSpPr>
          <p:cNvPr id="11" name="テキスト ボックス 10">
            <a:extLst>
              <a:ext uri="{FF2B5EF4-FFF2-40B4-BE49-F238E27FC236}">
                <a16:creationId xmlns:a16="http://schemas.microsoft.com/office/drawing/2014/main" id="{F6C736C7-1A28-1B91-F87F-3C37E9BDCB2B}"/>
              </a:ext>
            </a:extLst>
          </p:cNvPr>
          <p:cNvSpPr txBox="1"/>
          <p:nvPr/>
        </p:nvSpPr>
        <p:spPr>
          <a:xfrm>
            <a:off x="10242588" y="8280682"/>
            <a:ext cx="4353958" cy="1200329"/>
          </a:xfrm>
          <a:prstGeom prst="rect">
            <a:avLst/>
          </a:prstGeom>
          <a:noFill/>
        </p:spPr>
        <p:txBody>
          <a:bodyPr wrap="square" rtlCol="0">
            <a:spAutoFit/>
          </a:bodyPr>
          <a:lstStyle/>
          <a:p>
            <a:r>
              <a:rPr kumimoji="1" lang="ja-JP" altLang="en-US" sz="3600" dirty="0">
                <a:latin typeface="+mn-ea"/>
              </a:rPr>
              <a:t>デジタル版しおり</a:t>
            </a:r>
            <a:endParaRPr kumimoji="1" lang="en-US" altLang="ja-JP" sz="3600" dirty="0">
              <a:latin typeface="+mn-ea"/>
            </a:endParaRPr>
          </a:p>
          <a:p>
            <a:r>
              <a:rPr kumimoji="1" lang="en-US" altLang="ja-JP" sz="3600" dirty="0">
                <a:latin typeface="+mn-ea"/>
              </a:rPr>
              <a:t>-Web</a:t>
            </a:r>
            <a:r>
              <a:rPr kumimoji="1" lang="ja-JP" altLang="en-US" sz="3600" dirty="0">
                <a:latin typeface="+mn-ea"/>
              </a:rPr>
              <a:t>サービスの活用</a:t>
            </a:r>
          </a:p>
        </p:txBody>
      </p:sp>
      <p:sp>
        <p:nvSpPr>
          <p:cNvPr id="21" name="テキスト ボックス 20">
            <a:extLst>
              <a:ext uri="{FF2B5EF4-FFF2-40B4-BE49-F238E27FC236}">
                <a16:creationId xmlns:a16="http://schemas.microsoft.com/office/drawing/2014/main" id="{3C899044-F528-A0C2-059C-C361BD8F3A8D}"/>
              </a:ext>
            </a:extLst>
          </p:cNvPr>
          <p:cNvSpPr txBox="1"/>
          <p:nvPr/>
        </p:nvSpPr>
        <p:spPr>
          <a:xfrm>
            <a:off x="4019460" y="8542384"/>
            <a:ext cx="3619468" cy="646331"/>
          </a:xfrm>
          <a:prstGeom prst="rect">
            <a:avLst/>
          </a:prstGeom>
          <a:noFill/>
        </p:spPr>
        <p:txBody>
          <a:bodyPr wrap="square" rtlCol="0">
            <a:spAutoFit/>
          </a:bodyPr>
          <a:lstStyle/>
          <a:p>
            <a:r>
              <a:rPr kumimoji="1" lang="ja-JP" altLang="en-US" sz="3600" dirty="0"/>
              <a:t>紙のしおり</a:t>
            </a:r>
          </a:p>
        </p:txBody>
      </p:sp>
    </p:spTree>
    <p:extLst>
      <p:ext uri="{BB962C8B-B14F-4D97-AF65-F5344CB8AC3E}">
        <p14:creationId xmlns:p14="http://schemas.microsoft.com/office/powerpoint/2010/main" val="4274283953"/>
      </p:ext>
    </p:extLst>
  </p:cSld>
  <p:clrMapOvr>
    <a:masterClrMapping/>
  </p:clrMapOvr>
  <mc:AlternateContent xmlns:mc="http://schemas.openxmlformats.org/markup-compatibility/2006" xmlns:p14="http://schemas.microsoft.com/office/powerpoint/2010/main">
    <mc:Choice Requires="p14">
      <p:transition spd="slow" p14:dur="2000" advTm="37282"/>
    </mc:Choice>
    <mc:Fallback xmlns="">
      <p:transition spd="slow" advTm="372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a:extLst>
            <a:ext uri="{FF2B5EF4-FFF2-40B4-BE49-F238E27FC236}">
              <a16:creationId xmlns:a16="http://schemas.microsoft.com/office/drawing/2014/main" id="{6A1B5C4D-3412-5277-7EA2-0B398BDF325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CF69F2-8F4A-FE05-B1AA-72993E510230}"/>
              </a:ext>
            </a:extLst>
          </p:cNvPr>
          <p:cNvGrpSpPr/>
          <p:nvPr/>
        </p:nvGrpSpPr>
        <p:grpSpPr>
          <a:xfrm>
            <a:off x="476250" y="476250"/>
            <a:ext cx="17335500" cy="9334500"/>
            <a:chOff x="0" y="0"/>
            <a:chExt cx="4565728" cy="2458469"/>
          </a:xfrm>
        </p:grpSpPr>
        <p:sp>
          <p:nvSpPr>
            <p:cNvPr id="3" name="Freeform 3">
              <a:extLst>
                <a:ext uri="{FF2B5EF4-FFF2-40B4-BE49-F238E27FC236}">
                  <a16:creationId xmlns:a16="http://schemas.microsoft.com/office/drawing/2014/main" id="{65537D0A-5A8A-7A29-5EC2-FB16CB51DE1F}"/>
                </a:ext>
              </a:extLst>
            </p:cNvPr>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a:extLst>
                <a:ext uri="{FF2B5EF4-FFF2-40B4-BE49-F238E27FC236}">
                  <a16:creationId xmlns:a16="http://schemas.microsoft.com/office/drawing/2014/main" id="{93DF62E9-E86F-EC7A-3DAB-694045BBB530}"/>
                </a:ext>
              </a:extLst>
            </p:cNvPr>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DD395567-8008-5680-EC6F-585F6D09059D}"/>
              </a:ext>
            </a:extLst>
          </p:cNvPr>
          <p:cNvGrpSpPr/>
          <p:nvPr/>
        </p:nvGrpSpPr>
        <p:grpSpPr>
          <a:xfrm>
            <a:off x="619125" y="590550"/>
            <a:ext cx="17049750" cy="9048750"/>
            <a:chOff x="0" y="0"/>
            <a:chExt cx="4490469" cy="2383210"/>
          </a:xfrm>
        </p:grpSpPr>
        <p:sp>
          <p:nvSpPr>
            <p:cNvPr id="6" name="Freeform 6">
              <a:extLst>
                <a:ext uri="{FF2B5EF4-FFF2-40B4-BE49-F238E27FC236}">
                  <a16:creationId xmlns:a16="http://schemas.microsoft.com/office/drawing/2014/main" id="{3008303B-C2F6-5165-CAF8-C01EAB338B7A}"/>
                </a:ext>
              </a:extLst>
            </p:cNvPr>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sp>
        <p:sp>
          <p:nvSpPr>
            <p:cNvPr id="7" name="TextBox 7">
              <a:extLst>
                <a:ext uri="{FF2B5EF4-FFF2-40B4-BE49-F238E27FC236}">
                  <a16:creationId xmlns:a16="http://schemas.microsoft.com/office/drawing/2014/main" id="{BE409574-4E39-A451-B75A-CE96721BF0B3}"/>
                </a:ext>
              </a:extLst>
            </p:cNvPr>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a:extLst>
              <a:ext uri="{FF2B5EF4-FFF2-40B4-BE49-F238E27FC236}">
                <a16:creationId xmlns:a16="http://schemas.microsoft.com/office/drawing/2014/main" id="{5CFFDA31-1F4E-C004-BC9C-48EDD0FBABC3}"/>
              </a:ext>
            </a:extLst>
          </p:cNvPr>
          <p:cNvSpPr txBox="1"/>
          <p:nvPr/>
        </p:nvSpPr>
        <p:spPr>
          <a:xfrm>
            <a:off x="6271760" y="2529606"/>
            <a:ext cx="5744481"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13" name="Freeform 13">
            <a:extLst>
              <a:ext uri="{FF2B5EF4-FFF2-40B4-BE49-F238E27FC236}">
                <a16:creationId xmlns:a16="http://schemas.microsoft.com/office/drawing/2014/main" id="{F929E1CF-BB95-C200-5AE0-10EB0FA2ECBF}"/>
              </a:ext>
            </a:extLst>
          </p:cNvPr>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a:extLst>
              <a:ext uri="{FF2B5EF4-FFF2-40B4-BE49-F238E27FC236}">
                <a16:creationId xmlns:a16="http://schemas.microsoft.com/office/drawing/2014/main" id="{869276DA-5042-09F9-D7D8-E4B14D64C2AD}"/>
              </a:ext>
            </a:extLst>
          </p:cNvPr>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テキスト ボックス 15">
            <a:extLst>
              <a:ext uri="{FF2B5EF4-FFF2-40B4-BE49-F238E27FC236}">
                <a16:creationId xmlns:a16="http://schemas.microsoft.com/office/drawing/2014/main" id="{A00A2AC3-A7CF-5DF9-171C-BC7A1FB0D63E}"/>
              </a:ext>
            </a:extLst>
          </p:cNvPr>
          <p:cNvSpPr txBox="1"/>
          <p:nvPr/>
        </p:nvSpPr>
        <p:spPr>
          <a:xfrm>
            <a:off x="1928834" y="1190778"/>
            <a:ext cx="11482365" cy="1569660"/>
          </a:xfrm>
          <a:prstGeom prst="rect">
            <a:avLst/>
          </a:prstGeom>
          <a:noFill/>
        </p:spPr>
        <p:txBody>
          <a:bodyPr wrap="square">
            <a:spAutoFit/>
          </a:bodyPr>
          <a:lstStyle/>
          <a:p>
            <a:r>
              <a:rPr lang="ja-JP" altLang="en-US" sz="4800" u="sng" dirty="0"/>
              <a:t>旅しお</a:t>
            </a:r>
            <a:r>
              <a:rPr kumimoji="1" lang="ja-JP" altLang="en-US" sz="4800" u="sng" dirty="0"/>
              <a:t>での旅行計画のデメリット</a:t>
            </a:r>
          </a:p>
          <a:p>
            <a:endParaRPr kumimoji="1" lang="ja-JP" altLang="en-US" sz="4800" b="1" u="sng" dirty="0">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FDEB8451-F27B-9354-779C-545E71F0CD9C}"/>
              </a:ext>
            </a:extLst>
          </p:cNvPr>
          <p:cNvSpPr txBox="1"/>
          <p:nvPr/>
        </p:nvSpPr>
        <p:spPr>
          <a:xfrm>
            <a:off x="1148094" y="2346875"/>
            <a:ext cx="15817292" cy="6771084"/>
          </a:xfrm>
          <a:prstGeom prst="rect">
            <a:avLst/>
          </a:prstGeom>
          <a:noFill/>
        </p:spPr>
        <p:txBody>
          <a:bodyPr wrap="square" rtlCol="0">
            <a:spAutoFit/>
          </a:bodyPr>
          <a:lstStyle/>
          <a:p>
            <a:pPr marL="457200" indent="-457200">
              <a:buAutoNum type="arabicPeriod"/>
            </a:pPr>
            <a:r>
              <a:rPr lang="ja-JP" altLang="en-US" sz="3200" dirty="0"/>
              <a:t>履歴表示画面には作成日・更新日が表示される一方で、旅行日付が時系列で整理されておらず、旅行の実施状況の確認が視覚的に困難である</a:t>
            </a:r>
            <a:endParaRPr lang="en-US" altLang="ja-JP" sz="3200" dirty="0"/>
          </a:p>
          <a:p>
            <a:endParaRPr lang="en-US" altLang="ja-JP" sz="3200" dirty="0"/>
          </a:p>
          <a:p>
            <a:endParaRPr lang="en-US" altLang="ja-JP" sz="3200" dirty="0"/>
          </a:p>
          <a:p>
            <a:endParaRPr lang="en-US" altLang="ja-JP" sz="3200" dirty="0"/>
          </a:p>
          <a:p>
            <a:endParaRPr lang="en-US" altLang="ja-JP" sz="3200" dirty="0"/>
          </a:p>
          <a:p>
            <a:endParaRPr lang="en-US" altLang="ja-JP" sz="3200" dirty="0"/>
          </a:p>
          <a:p>
            <a:endParaRPr lang="en-US" altLang="ja-JP" sz="3200" dirty="0"/>
          </a:p>
          <a:p>
            <a:endParaRPr lang="en-US" altLang="ja-JP" sz="3200" dirty="0"/>
          </a:p>
          <a:p>
            <a:pPr marL="457200" indent="-457200">
              <a:buAutoNum type="arabicPeriod" startAt="2"/>
            </a:pPr>
            <a:r>
              <a:rPr lang="ja-JP" altLang="en-US" sz="3200" dirty="0"/>
              <a:t>過去の旅行記録を振り返る際に、スクロール操作によって目的のしおりを探す必要があり、利便性に欠ける</a:t>
            </a:r>
            <a:endParaRPr lang="en-US" altLang="ja-JP" sz="3200" dirty="0"/>
          </a:p>
          <a:p>
            <a:pPr marL="457200" indent="-457200">
              <a:buAutoNum type="arabicPeriod" startAt="2"/>
            </a:pPr>
            <a:endParaRPr kumimoji="1" lang="en-US" altLang="ja-JP" sz="3200" dirty="0"/>
          </a:p>
          <a:p>
            <a:r>
              <a:rPr lang="en-US" altLang="ja-JP" sz="3200" dirty="0"/>
              <a:t>3. </a:t>
            </a:r>
            <a:r>
              <a:rPr lang="ja-JP" altLang="en-US" sz="3200" dirty="0"/>
              <a:t> 地図が表示されないため、観光地の位置関係が理解しづらい</a:t>
            </a:r>
            <a:endParaRPr lang="en-US" altLang="ja-JP" sz="3200" dirty="0"/>
          </a:p>
          <a:p>
            <a:endParaRPr kumimoji="1" lang="ja-JP" altLang="en-US" dirty="0"/>
          </a:p>
        </p:txBody>
      </p:sp>
      <p:pic>
        <p:nvPicPr>
          <p:cNvPr id="9" name="図 8">
            <a:extLst>
              <a:ext uri="{FF2B5EF4-FFF2-40B4-BE49-F238E27FC236}">
                <a16:creationId xmlns:a16="http://schemas.microsoft.com/office/drawing/2014/main" id="{22573E10-FE94-F70D-2ED6-9C7ACACBA012}"/>
              </a:ext>
            </a:extLst>
          </p:cNvPr>
          <p:cNvPicPr>
            <a:picLocks noChangeAspect="1"/>
          </p:cNvPicPr>
          <p:nvPr/>
        </p:nvPicPr>
        <p:blipFill>
          <a:blip r:embed="rId7"/>
          <a:srcRect l="-4552" t="1480" r="12951" b="814"/>
          <a:stretch>
            <a:fillRect/>
          </a:stretch>
        </p:blipFill>
        <p:spPr>
          <a:xfrm>
            <a:off x="4953000" y="3528428"/>
            <a:ext cx="6400800" cy="2885857"/>
          </a:xfrm>
          <a:prstGeom prst="rect">
            <a:avLst/>
          </a:prstGeom>
        </p:spPr>
      </p:pic>
      <p:sp>
        <p:nvSpPr>
          <p:cNvPr id="11" name="テキスト ボックス 10">
            <a:extLst>
              <a:ext uri="{FF2B5EF4-FFF2-40B4-BE49-F238E27FC236}">
                <a16:creationId xmlns:a16="http://schemas.microsoft.com/office/drawing/2014/main" id="{465867FD-CDDF-DF59-3BAD-C26B66B6BE70}"/>
              </a:ext>
            </a:extLst>
          </p:cNvPr>
          <p:cNvSpPr txBox="1"/>
          <p:nvPr/>
        </p:nvSpPr>
        <p:spPr>
          <a:xfrm>
            <a:off x="16874938" y="8754171"/>
            <a:ext cx="914400" cy="769441"/>
          </a:xfrm>
          <a:prstGeom prst="rect">
            <a:avLst/>
          </a:prstGeom>
          <a:noFill/>
        </p:spPr>
        <p:txBody>
          <a:bodyPr wrap="square" rtlCol="0">
            <a:spAutoFit/>
          </a:bodyPr>
          <a:lstStyle/>
          <a:p>
            <a:r>
              <a:rPr kumimoji="1" lang="en-US" altLang="ja-JP" sz="4400" dirty="0">
                <a:latin typeface="+mn-ea"/>
              </a:rPr>
              <a:t>3</a:t>
            </a:r>
            <a:endParaRPr kumimoji="1" lang="ja-JP" altLang="en-US" sz="4400" dirty="0">
              <a:latin typeface="+mn-ea"/>
            </a:endParaRPr>
          </a:p>
        </p:txBody>
      </p:sp>
    </p:spTree>
    <p:extLst>
      <p:ext uri="{BB962C8B-B14F-4D97-AF65-F5344CB8AC3E}">
        <p14:creationId xmlns:p14="http://schemas.microsoft.com/office/powerpoint/2010/main" val="2564913382"/>
      </p:ext>
    </p:extLst>
  </p:cSld>
  <p:clrMapOvr>
    <a:masterClrMapping/>
  </p:clrMapOvr>
  <mc:AlternateContent xmlns:mc="http://schemas.openxmlformats.org/markup-compatibility/2006" xmlns:p14="http://schemas.microsoft.com/office/powerpoint/2010/main">
    <mc:Choice Requires="p14">
      <p:transition spd="slow" p14:dur="2000" advTm="195"/>
    </mc:Choice>
    <mc:Fallback xmlns="">
      <p:transition spd="slow" advTm="19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p:cNvGrpSpPr/>
        <p:nvPr/>
      </p:nvGrpSpPr>
      <p:grpSpPr>
        <a:xfrm>
          <a:off x="0" y="0"/>
          <a:ext cx="0" cy="0"/>
          <a:chOff x="0" y="0"/>
          <a:chExt cx="0" cy="0"/>
        </a:xfrm>
      </p:grpSpPr>
      <p:grpSp>
        <p:nvGrpSpPr>
          <p:cNvPr id="2" name="Group 2"/>
          <p:cNvGrpSpPr/>
          <p:nvPr/>
        </p:nvGrpSpPr>
        <p:grpSpPr>
          <a:xfrm>
            <a:off x="476250" y="476250"/>
            <a:ext cx="17335500" cy="9334500"/>
            <a:chOff x="0" y="0"/>
            <a:chExt cx="4565728" cy="2458469"/>
          </a:xfrm>
        </p:grpSpPr>
        <p:sp>
          <p:nvSpPr>
            <p:cNvPr id="3" name="Freeform 3"/>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19125" y="571500"/>
            <a:ext cx="17049750" cy="9048750"/>
            <a:chOff x="0" y="0"/>
            <a:chExt cx="4490469" cy="2383210"/>
          </a:xfrm>
        </p:grpSpPr>
        <p:sp>
          <p:nvSpPr>
            <p:cNvPr id="6" name="Freeform 6"/>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sp>
        <p:sp>
          <p:nvSpPr>
            <p:cNvPr id="7" name="TextBox 7"/>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45003" y="1690018"/>
            <a:ext cx="15197994" cy="113257"/>
            <a:chOff x="0" y="0"/>
            <a:chExt cx="20263992" cy="151009"/>
          </a:xfrm>
        </p:grpSpPr>
        <p:sp>
          <p:nvSpPr>
            <p:cNvPr id="11" name="AutoShape 11"/>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p:cNvSpPr/>
            <p:nvPr/>
          </p:nvSpPr>
          <p:spPr>
            <a:xfrm>
              <a:off x="0" y="138309"/>
              <a:ext cx="20263992" cy="0"/>
            </a:xfrm>
            <a:prstGeom prst="line">
              <a:avLst/>
            </a:prstGeom>
            <a:ln w="25400" cap="flat">
              <a:solidFill>
                <a:srgbClr val="242424"/>
              </a:solidFill>
              <a:prstDash val="solid"/>
              <a:headEnd type="none" w="sm" len="sm"/>
              <a:tailEnd type="none" w="sm" len="sm"/>
            </a:ln>
          </p:spPr>
        </p:sp>
      </p:grpSp>
      <p:sp>
        <p:nvSpPr>
          <p:cNvPr id="14" name="TextBox 14"/>
          <p:cNvSpPr txBox="1"/>
          <p:nvPr/>
        </p:nvSpPr>
        <p:spPr>
          <a:xfrm>
            <a:off x="9854797" y="4525089"/>
            <a:ext cx="7162188" cy="3208892"/>
          </a:xfrm>
          <a:prstGeom prst="rect">
            <a:avLst/>
          </a:prstGeom>
        </p:spPr>
        <p:txBody>
          <a:bodyPr wrap="square" lIns="0" tIns="0" rIns="0" bIns="0" rtlCol="0" anchor="t">
            <a:spAutoFit/>
          </a:bodyPr>
          <a:lstStyle/>
          <a:p>
            <a:r>
              <a:rPr lang="ja-JP" altLang="en-US" sz="3600" b="1" dirty="0">
                <a:solidFill>
                  <a:srgbClr val="C00000"/>
                </a:solidFill>
                <a:latin typeface="游ゴシック" panose="020B0400000000000000" pitchFamily="50" charset="-128"/>
                <a:ea typeface="游ゴシック" panose="020B0400000000000000" pitchFamily="50" charset="-128"/>
              </a:rPr>
              <a:t>旅行の予定管理だけでなく、</a:t>
            </a:r>
            <a:endParaRPr lang="en-US" altLang="ja-JP" sz="3600" b="1" dirty="0">
              <a:solidFill>
                <a:srgbClr val="C00000"/>
              </a:solidFill>
              <a:latin typeface="游ゴシック" panose="020B0400000000000000" pitchFamily="50" charset="-128"/>
              <a:ea typeface="游ゴシック" panose="020B0400000000000000" pitchFamily="50" charset="-128"/>
            </a:endParaRPr>
          </a:p>
          <a:p>
            <a:r>
              <a:rPr lang="ja-JP" altLang="en-US" sz="3600" b="1" dirty="0">
                <a:solidFill>
                  <a:srgbClr val="C00000"/>
                </a:solidFill>
                <a:latin typeface="游ゴシック" panose="020B0400000000000000" pitchFamily="50" charset="-128"/>
                <a:ea typeface="游ゴシック" panose="020B0400000000000000" pitchFamily="50" charset="-128"/>
              </a:rPr>
              <a:t>旅行後の記録整理に活用できる</a:t>
            </a:r>
            <a:endParaRPr lang="en-US" altLang="ja-JP" sz="3600" b="1" dirty="0">
              <a:solidFill>
                <a:srgbClr val="C00000"/>
              </a:solidFill>
              <a:latin typeface="游ゴシック" panose="020B0400000000000000" pitchFamily="50" charset="-128"/>
              <a:ea typeface="游ゴシック" panose="020B0400000000000000" pitchFamily="50" charset="-128"/>
            </a:endParaRPr>
          </a:p>
          <a:p>
            <a:r>
              <a:rPr lang="ja-JP" altLang="en-US" sz="3600" b="1" dirty="0">
                <a:solidFill>
                  <a:srgbClr val="C00000"/>
                </a:solidFill>
                <a:latin typeface="游ゴシック" panose="020B0400000000000000" pitchFamily="50" charset="-128"/>
                <a:ea typeface="游ゴシック" panose="020B0400000000000000" pitchFamily="50" charset="-128"/>
              </a:rPr>
              <a:t>「デジタル版しおり」として</a:t>
            </a:r>
            <a:endParaRPr lang="en-US" altLang="ja-JP" sz="3600" b="1" dirty="0">
              <a:solidFill>
                <a:srgbClr val="C00000"/>
              </a:solidFill>
              <a:latin typeface="游ゴシック" panose="020B0400000000000000" pitchFamily="50" charset="-128"/>
              <a:ea typeface="游ゴシック" panose="020B0400000000000000" pitchFamily="50" charset="-128"/>
            </a:endParaRPr>
          </a:p>
          <a:p>
            <a:r>
              <a:rPr lang="ja-JP" altLang="en-US" sz="3600" b="1" dirty="0">
                <a:solidFill>
                  <a:srgbClr val="C00000"/>
                </a:solidFill>
                <a:latin typeface="游ゴシック" panose="020B0400000000000000" pitchFamily="50" charset="-128"/>
                <a:ea typeface="游ゴシック" panose="020B0400000000000000" pitchFamily="50" charset="-128"/>
              </a:rPr>
              <a:t>機能する旅行プランニングアプリの開発を目指す</a:t>
            </a:r>
            <a:endParaRPr kumimoji="1" lang="ja-JP" altLang="en-US" sz="3600" b="1" dirty="0">
              <a:solidFill>
                <a:srgbClr val="C00000"/>
              </a:solidFill>
              <a:latin typeface="游ゴシック" panose="020B0400000000000000" pitchFamily="50" charset="-128"/>
              <a:ea typeface="游ゴシック" panose="020B0400000000000000" pitchFamily="50" charset="-128"/>
            </a:endParaRPr>
          </a:p>
          <a:p>
            <a:pPr algn="l">
              <a:lnSpc>
                <a:spcPts val="3840"/>
              </a:lnSpc>
            </a:pPr>
            <a:endParaRPr lang="en-US" sz="2400" b="1" dirty="0">
              <a:solidFill>
                <a:srgbClr val="242424"/>
              </a:solidFill>
              <a:latin typeface="Noto Sans JP Bold"/>
              <a:ea typeface="Noto Sans JP Bold"/>
              <a:cs typeface="Noto Sans JP Bold"/>
              <a:sym typeface="Noto Sans JP Bold"/>
            </a:endParaRPr>
          </a:p>
        </p:txBody>
      </p:sp>
      <p:sp>
        <p:nvSpPr>
          <p:cNvPr id="23" name="Freeform 23"/>
          <p:cNvSpPr/>
          <p:nvPr/>
        </p:nvSpPr>
        <p:spPr>
          <a:xfrm>
            <a:off x="8005677" y="5272138"/>
            <a:ext cx="1138323" cy="1101069"/>
          </a:xfrm>
          <a:custGeom>
            <a:avLst/>
            <a:gdLst/>
            <a:ahLst/>
            <a:cxnLst/>
            <a:rect l="l" t="t" r="r" b="b"/>
            <a:pathLst>
              <a:path w="1138323" h="1101069">
                <a:moveTo>
                  <a:pt x="0" y="0"/>
                </a:moveTo>
                <a:lnTo>
                  <a:pt x="1138323" y="0"/>
                </a:lnTo>
                <a:lnTo>
                  <a:pt x="1138323" y="1101069"/>
                </a:lnTo>
                <a:lnTo>
                  <a:pt x="0" y="1101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3459373" y="1449149"/>
            <a:ext cx="11369255"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28" name="テキスト ボックス 27">
            <a:extLst>
              <a:ext uri="{FF2B5EF4-FFF2-40B4-BE49-F238E27FC236}">
                <a16:creationId xmlns:a16="http://schemas.microsoft.com/office/drawing/2014/main" id="{7DE95497-5D1A-84CD-4AC4-EC01D3041C43}"/>
              </a:ext>
            </a:extLst>
          </p:cNvPr>
          <p:cNvSpPr txBox="1"/>
          <p:nvPr/>
        </p:nvSpPr>
        <p:spPr>
          <a:xfrm>
            <a:off x="1613732" y="5144031"/>
            <a:ext cx="9266464" cy="1200329"/>
          </a:xfrm>
          <a:prstGeom prst="rect">
            <a:avLst/>
          </a:prstGeom>
          <a:noFill/>
        </p:spPr>
        <p:txBody>
          <a:bodyPr wrap="square">
            <a:spAutoFit/>
          </a:bodyPr>
          <a:lstStyle/>
          <a:p>
            <a:r>
              <a:rPr lang="ja-JP" altLang="en-US" sz="3600" dirty="0"/>
              <a:t>外部ツールや手作業によって</a:t>
            </a:r>
            <a:endParaRPr lang="en-US" altLang="ja-JP" sz="3600" dirty="0"/>
          </a:p>
          <a:p>
            <a:r>
              <a:rPr lang="ja-JP" altLang="en-US" sz="3600" dirty="0"/>
              <a:t>不足機能を補う必要がある</a:t>
            </a:r>
            <a:endParaRPr kumimoji="1" lang="ja-JP" altLang="en-US" sz="3600" dirty="0"/>
          </a:p>
        </p:txBody>
      </p:sp>
      <p:sp>
        <p:nvSpPr>
          <p:cNvPr id="18" name="テキスト ボックス 17">
            <a:extLst>
              <a:ext uri="{FF2B5EF4-FFF2-40B4-BE49-F238E27FC236}">
                <a16:creationId xmlns:a16="http://schemas.microsoft.com/office/drawing/2014/main" id="{6D9FCF6E-4DCB-14E5-2E89-3AE18AFD506D}"/>
              </a:ext>
            </a:extLst>
          </p:cNvPr>
          <p:cNvSpPr txBox="1"/>
          <p:nvPr/>
        </p:nvSpPr>
        <p:spPr>
          <a:xfrm>
            <a:off x="16884045" y="8751839"/>
            <a:ext cx="784830" cy="769441"/>
          </a:xfrm>
          <a:prstGeom prst="rect">
            <a:avLst/>
          </a:prstGeom>
          <a:noFill/>
        </p:spPr>
        <p:txBody>
          <a:bodyPr wrap="square">
            <a:spAutoFit/>
          </a:bodyPr>
          <a:lstStyle/>
          <a:p>
            <a:r>
              <a:rPr kumimoji="1" lang="en-US" altLang="ja-JP" sz="4400" dirty="0">
                <a:latin typeface="+mn-ea"/>
              </a:rPr>
              <a:t>4</a:t>
            </a:r>
            <a:endParaRPr kumimoji="1" lang="ja-JP" altLang="en-US" sz="44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81"/>
    </mc:Choice>
    <mc:Fallback xmlns="">
      <p:transition spd="slow" advTm="18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a:extLst>
            <a:ext uri="{FF2B5EF4-FFF2-40B4-BE49-F238E27FC236}">
              <a16:creationId xmlns:a16="http://schemas.microsoft.com/office/drawing/2014/main" id="{4F77CDAD-CC2D-66AD-D37F-18132202E91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EFF74D-9473-B25B-816F-F785CF78BF42}"/>
              </a:ext>
            </a:extLst>
          </p:cNvPr>
          <p:cNvGrpSpPr/>
          <p:nvPr/>
        </p:nvGrpSpPr>
        <p:grpSpPr>
          <a:xfrm>
            <a:off x="476250" y="476250"/>
            <a:ext cx="17335500" cy="9334500"/>
            <a:chOff x="0" y="0"/>
            <a:chExt cx="4565728" cy="2458469"/>
          </a:xfrm>
        </p:grpSpPr>
        <p:sp>
          <p:nvSpPr>
            <p:cNvPr id="3" name="Freeform 3">
              <a:extLst>
                <a:ext uri="{FF2B5EF4-FFF2-40B4-BE49-F238E27FC236}">
                  <a16:creationId xmlns:a16="http://schemas.microsoft.com/office/drawing/2014/main" id="{D7EEF124-C37C-24AC-96FD-6960379EFF32}"/>
                </a:ext>
              </a:extLst>
            </p:cNvPr>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a:extLst>
                <a:ext uri="{FF2B5EF4-FFF2-40B4-BE49-F238E27FC236}">
                  <a16:creationId xmlns:a16="http://schemas.microsoft.com/office/drawing/2014/main" id="{CDA6696A-BC85-EC16-F99C-C45716531B06}"/>
                </a:ext>
              </a:extLst>
            </p:cNvPr>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127079DB-DD9F-9CDA-53FB-CF9771519BC7}"/>
              </a:ext>
            </a:extLst>
          </p:cNvPr>
          <p:cNvGrpSpPr/>
          <p:nvPr/>
        </p:nvGrpSpPr>
        <p:grpSpPr>
          <a:xfrm>
            <a:off x="619125" y="419100"/>
            <a:ext cx="17049750" cy="9048750"/>
            <a:chOff x="0" y="0"/>
            <a:chExt cx="4490469" cy="2383210"/>
          </a:xfrm>
        </p:grpSpPr>
        <p:sp>
          <p:nvSpPr>
            <p:cNvPr id="6" name="Freeform 6">
              <a:extLst>
                <a:ext uri="{FF2B5EF4-FFF2-40B4-BE49-F238E27FC236}">
                  <a16:creationId xmlns:a16="http://schemas.microsoft.com/office/drawing/2014/main" id="{72786BC7-34BE-1662-FE79-53FBFDD9DA67}"/>
                </a:ext>
              </a:extLst>
            </p:cNvPr>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txBody>
            <a:bodyPr/>
            <a:lstStyle/>
            <a:p>
              <a:endParaRPr lang="ja-JP" altLang="en-US" dirty="0"/>
            </a:p>
          </p:txBody>
        </p:sp>
        <p:sp>
          <p:nvSpPr>
            <p:cNvPr id="7" name="TextBox 7">
              <a:extLst>
                <a:ext uri="{FF2B5EF4-FFF2-40B4-BE49-F238E27FC236}">
                  <a16:creationId xmlns:a16="http://schemas.microsoft.com/office/drawing/2014/main" id="{2490C39F-7B18-3242-6229-F3C8EC1BAA9F}"/>
                </a:ext>
              </a:extLst>
            </p:cNvPr>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4D368033-21DD-3967-31DA-F09BFD8C8761}"/>
              </a:ext>
            </a:extLst>
          </p:cNvPr>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4ECE77A0-C52B-F1E0-B934-68536E152F8E}"/>
              </a:ext>
            </a:extLst>
          </p:cNvPr>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a:extLst>
              <a:ext uri="{FF2B5EF4-FFF2-40B4-BE49-F238E27FC236}">
                <a16:creationId xmlns:a16="http://schemas.microsoft.com/office/drawing/2014/main" id="{D9097DCD-4A04-B2B3-46DB-BDCB4C1F4842}"/>
              </a:ext>
            </a:extLst>
          </p:cNvPr>
          <p:cNvGrpSpPr/>
          <p:nvPr/>
        </p:nvGrpSpPr>
        <p:grpSpPr>
          <a:xfrm>
            <a:off x="1545003" y="1690018"/>
            <a:ext cx="15197994" cy="113257"/>
            <a:chOff x="0" y="0"/>
            <a:chExt cx="20263992" cy="151009"/>
          </a:xfrm>
        </p:grpSpPr>
        <p:sp>
          <p:nvSpPr>
            <p:cNvPr id="11" name="AutoShape 11">
              <a:extLst>
                <a:ext uri="{FF2B5EF4-FFF2-40B4-BE49-F238E27FC236}">
                  <a16:creationId xmlns:a16="http://schemas.microsoft.com/office/drawing/2014/main" id="{FAABE9AD-426F-8341-2C6D-155755794E6F}"/>
                </a:ext>
              </a:extLst>
            </p:cNvPr>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a:extLst>
                <a:ext uri="{FF2B5EF4-FFF2-40B4-BE49-F238E27FC236}">
                  <a16:creationId xmlns:a16="http://schemas.microsoft.com/office/drawing/2014/main" id="{947C164F-A05D-3795-44EE-2F91FD8CDBFE}"/>
                </a:ext>
              </a:extLst>
            </p:cNvPr>
            <p:cNvSpPr/>
            <p:nvPr/>
          </p:nvSpPr>
          <p:spPr>
            <a:xfrm>
              <a:off x="0" y="138309"/>
              <a:ext cx="20263992" cy="0"/>
            </a:xfrm>
            <a:prstGeom prst="line">
              <a:avLst/>
            </a:prstGeom>
            <a:ln w="25400" cap="flat">
              <a:solidFill>
                <a:srgbClr val="242424"/>
              </a:solidFill>
              <a:prstDash val="solid"/>
              <a:headEnd type="none" w="sm" len="sm"/>
              <a:tailEnd type="none" w="sm" len="sm"/>
            </a:ln>
          </p:spPr>
        </p:sp>
      </p:grpSp>
      <p:sp>
        <p:nvSpPr>
          <p:cNvPr id="13" name="Freeform 13">
            <a:extLst>
              <a:ext uri="{FF2B5EF4-FFF2-40B4-BE49-F238E27FC236}">
                <a16:creationId xmlns:a16="http://schemas.microsoft.com/office/drawing/2014/main" id="{3CC5C1B3-899C-418C-8AFA-CCE307698439}"/>
              </a:ext>
            </a:extLst>
          </p:cNvPr>
          <p:cNvSpPr/>
          <p:nvPr/>
        </p:nvSpPr>
        <p:spPr>
          <a:xfrm>
            <a:off x="1402678" y="4983523"/>
            <a:ext cx="770155" cy="770155"/>
          </a:xfrm>
          <a:custGeom>
            <a:avLst/>
            <a:gdLst/>
            <a:ahLst/>
            <a:cxnLst/>
            <a:rect l="l" t="t" r="r" b="b"/>
            <a:pathLst>
              <a:path w="770155" h="770155">
                <a:moveTo>
                  <a:pt x="0" y="0"/>
                </a:moveTo>
                <a:lnTo>
                  <a:pt x="770155" y="0"/>
                </a:lnTo>
                <a:lnTo>
                  <a:pt x="770155" y="770155"/>
                </a:lnTo>
                <a:lnTo>
                  <a:pt x="0" y="7701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a:extLst>
              <a:ext uri="{FF2B5EF4-FFF2-40B4-BE49-F238E27FC236}">
                <a16:creationId xmlns:a16="http://schemas.microsoft.com/office/drawing/2014/main" id="{9C94179C-C174-8CB3-38E8-D7DB5B640E94}"/>
              </a:ext>
            </a:extLst>
          </p:cNvPr>
          <p:cNvSpPr/>
          <p:nvPr/>
        </p:nvSpPr>
        <p:spPr>
          <a:xfrm>
            <a:off x="1402678" y="6330460"/>
            <a:ext cx="770155" cy="770155"/>
          </a:xfrm>
          <a:custGeom>
            <a:avLst/>
            <a:gdLst/>
            <a:ahLst/>
            <a:cxnLst/>
            <a:rect l="l" t="t" r="r" b="b"/>
            <a:pathLst>
              <a:path w="770155" h="770155">
                <a:moveTo>
                  <a:pt x="0" y="0"/>
                </a:moveTo>
                <a:lnTo>
                  <a:pt x="770155" y="0"/>
                </a:lnTo>
                <a:lnTo>
                  <a:pt x="770155" y="770155"/>
                </a:lnTo>
                <a:lnTo>
                  <a:pt x="0" y="7701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a:extLst>
              <a:ext uri="{FF2B5EF4-FFF2-40B4-BE49-F238E27FC236}">
                <a16:creationId xmlns:a16="http://schemas.microsoft.com/office/drawing/2014/main" id="{14AA58FF-60F4-7E12-94F0-CF6EF0EAD985}"/>
              </a:ext>
            </a:extLst>
          </p:cNvPr>
          <p:cNvSpPr/>
          <p:nvPr/>
        </p:nvSpPr>
        <p:spPr>
          <a:xfrm>
            <a:off x="1402678" y="7744728"/>
            <a:ext cx="770155" cy="770155"/>
          </a:xfrm>
          <a:custGeom>
            <a:avLst/>
            <a:gdLst/>
            <a:ahLst/>
            <a:cxnLst/>
            <a:rect l="l" t="t" r="r" b="b"/>
            <a:pathLst>
              <a:path w="770155" h="770155">
                <a:moveTo>
                  <a:pt x="0" y="0"/>
                </a:moveTo>
                <a:lnTo>
                  <a:pt x="770155" y="0"/>
                </a:lnTo>
                <a:lnTo>
                  <a:pt x="770155" y="770155"/>
                </a:lnTo>
                <a:lnTo>
                  <a:pt x="0" y="7701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24">
            <a:extLst>
              <a:ext uri="{FF2B5EF4-FFF2-40B4-BE49-F238E27FC236}">
                <a16:creationId xmlns:a16="http://schemas.microsoft.com/office/drawing/2014/main" id="{FFAC0CC1-7E60-2375-8D4B-AAB1500885D2}"/>
              </a:ext>
            </a:extLst>
          </p:cNvPr>
          <p:cNvSpPr txBox="1"/>
          <p:nvPr/>
        </p:nvSpPr>
        <p:spPr>
          <a:xfrm>
            <a:off x="1761428" y="3720501"/>
            <a:ext cx="5750644" cy="782394"/>
          </a:xfrm>
          <a:prstGeom prst="rect">
            <a:avLst/>
          </a:prstGeom>
        </p:spPr>
        <p:txBody>
          <a:bodyPr lIns="0" tIns="0" rIns="0" bIns="0" rtlCol="0" anchor="t">
            <a:spAutoFit/>
          </a:bodyPr>
          <a:lstStyle/>
          <a:p>
            <a:pPr>
              <a:lnSpc>
                <a:spcPts val="6720"/>
              </a:lnSpc>
            </a:pPr>
            <a:r>
              <a:rPr lang="ja-JP" altLang="en-US" sz="4400" u="sng" dirty="0"/>
              <a:t>開発環境</a:t>
            </a:r>
            <a:r>
              <a:rPr lang="en-US" altLang="ja-JP" sz="4400" u="sng" dirty="0"/>
              <a:t>:Django</a:t>
            </a:r>
            <a:endParaRPr kumimoji="1" lang="ja-JP" altLang="en-US" sz="4400" u="sng" dirty="0"/>
          </a:p>
        </p:txBody>
      </p:sp>
      <p:sp>
        <p:nvSpPr>
          <p:cNvPr id="26" name="TextBox 26">
            <a:extLst>
              <a:ext uri="{FF2B5EF4-FFF2-40B4-BE49-F238E27FC236}">
                <a16:creationId xmlns:a16="http://schemas.microsoft.com/office/drawing/2014/main" id="{9C9655E3-C89E-3D10-25A8-7D5155BD4C8F}"/>
              </a:ext>
            </a:extLst>
          </p:cNvPr>
          <p:cNvSpPr txBox="1"/>
          <p:nvPr/>
        </p:nvSpPr>
        <p:spPr>
          <a:xfrm>
            <a:off x="3459373" y="1449149"/>
            <a:ext cx="11369255"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28" name="テキスト ボックス 27">
            <a:extLst>
              <a:ext uri="{FF2B5EF4-FFF2-40B4-BE49-F238E27FC236}">
                <a16:creationId xmlns:a16="http://schemas.microsoft.com/office/drawing/2014/main" id="{E7AED16B-EF8E-5A96-EFB7-5BD9D3C2C340}"/>
              </a:ext>
            </a:extLst>
          </p:cNvPr>
          <p:cNvSpPr txBox="1"/>
          <p:nvPr/>
        </p:nvSpPr>
        <p:spPr>
          <a:xfrm>
            <a:off x="1545003" y="2285049"/>
            <a:ext cx="9266464" cy="830997"/>
          </a:xfrm>
          <a:prstGeom prst="rect">
            <a:avLst/>
          </a:prstGeom>
          <a:noFill/>
        </p:spPr>
        <p:txBody>
          <a:bodyPr wrap="square">
            <a:spAutoFit/>
          </a:bodyPr>
          <a:lstStyle/>
          <a:p>
            <a:r>
              <a:rPr lang="ja-JP" altLang="en-US" sz="4800" b="1" dirty="0"/>
              <a:t>開発手法</a:t>
            </a:r>
            <a:endParaRPr kumimoji="1" lang="ja-JP" altLang="en-US" sz="4800" b="1" dirty="0"/>
          </a:p>
        </p:txBody>
      </p:sp>
      <p:sp>
        <p:nvSpPr>
          <p:cNvPr id="31" name="テキスト ボックス 30">
            <a:extLst>
              <a:ext uri="{FF2B5EF4-FFF2-40B4-BE49-F238E27FC236}">
                <a16:creationId xmlns:a16="http://schemas.microsoft.com/office/drawing/2014/main" id="{94473C93-4C7E-50E5-559C-9CF66B612BA4}"/>
              </a:ext>
            </a:extLst>
          </p:cNvPr>
          <p:cNvSpPr txBox="1"/>
          <p:nvPr/>
        </p:nvSpPr>
        <p:spPr>
          <a:xfrm>
            <a:off x="2479224" y="5158797"/>
            <a:ext cx="3443579" cy="594881"/>
          </a:xfrm>
          <a:prstGeom prst="rect">
            <a:avLst/>
          </a:prstGeom>
          <a:noFill/>
        </p:spPr>
        <p:txBody>
          <a:bodyPr wrap="square">
            <a:spAutoFit/>
          </a:bodyPr>
          <a:lstStyle/>
          <a:p>
            <a:r>
              <a:rPr kumimoji="1" lang="ja-JP" altLang="en-US" sz="3200" dirty="0"/>
              <a:t>迅速な開発が可能</a:t>
            </a:r>
            <a:endParaRPr lang="ja-JP" altLang="en-US" sz="3200" dirty="0"/>
          </a:p>
        </p:txBody>
      </p:sp>
      <p:sp>
        <p:nvSpPr>
          <p:cNvPr id="33" name="テキスト ボックス 32">
            <a:extLst>
              <a:ext uri="{FF2B5EF4-FFF2-40B4-BE49-F238E27FC236}">
                <a16:creationId xmlns:a16="http://schemas.microsoft.com/office/drawing/2014/main" id="{58172739-F912-FDF4-3E2A-110275566A0C}"/>
              </a:ext>
            </a:extLst>
          </p:cNvPr>
          <p:cNvSpPr txBox="1"/>
          <p:nvPr/>
        </p:nvSpPr>
        <p:spPr>
          <a:xfrm>
            <a:off x="2479224" y="6476429"/>
            <a:ext cx="3859059" cy="584775"/>
          </a:xfrm>
          <a:prstGeom prst="rect">
            <a:avLst/>
          </a:prstGeom>
          <a:noFill/>
        </p:spPr>
        <p:txBody>
          <a:bodyPr wrap="square">
            <a:spAutoFit/>
          </a:bodyPr>
          <a:lstStyle/>
          <a:p>
            <a:r>
              <a:rPr lang="ja-JP" altLang="en-US" sz="3200" dirty="0"/>
              <a:t>学習コストが低い</a:t>
            </a:r>
            <a:endParaRPr lang="en-US" altLang="ja-JP" sz="3200" dirty="0"/>
          </a:p>
        </p:txBody>
      </p:sp>
      <p:sp>
        <p:nvSpPr>
          <p:cNvPr id="35" name="テキスト ボックス 34">
            <a:extLst>
              <a:ext uri="{FF2B5EF4-FFF2-40B4-BE49-F238E27FC236}">
                <a16:creationId xmlns:a16="http://schemas.microsoft.com/office/drawing/2014/main" id="{7D2FD225-C9B0-EC80-93D2-2934E614A68A}"/>
              </a:ext>
            </a:extLst>
          </p:cNvPr>
          <p:cNvSpPr txBox="1"/>
          <p:nvPr/>
        </p:nvSpPr>
        <p:spPr>
          <a:xfrm>
            <a:off x="2483794" y="7783955"/>
            <a:ext cx="9266464" cy="584775"/>
          </a:xfrm>
          <a:prstGeom prst="rect">
            <a:avLst/>
          </a:prstGeom>
          <a:noFill/>
        </p:spPr>
        <p:txBody>
          <a:bodyPr wrap="square">
            <a:spAutoFit/>
          </a:bodyPr>
          <a:lstStyle/>
          <a:p>
            <a:r>
              <a:rPr lang="ja-JP" altLang="en-US" sz="3200" dirty="0"/>
              <a:t>安全性が高い</a:t>
            </a:r>
          </a:p>
        </p:txBody>
      </p:sp>
      <p:sp>
        <p:nvSpPr>
          <p:cNvPr id="37" name="テキスト ボックス 36">
            <a:extLst>
              <a:ext uri="{FF2B5EF4-FFF2-40B4-BE49-F238E27FC236}">
                <a16:creationId xmlns:a16="http://schemas.microsoft.com/office/drawing/2014/main" id="{5C5F8229-671C-FCAD-F6DD-5D9AD6965F2F}"/>
              </a:ext>
            </a:extLst>
          </p:cNvPr>
          <p:cNvSpPr txBox="1"/>
          <p:nvPr/>
        </p:nvSpPr>
        <p:spPr>
          <a:xfrm>
            <a:off x="9256083" y="5058915"/>
            <a:ext cx="9266464" cy="2554545"/>
          </a:xfrm>
          <a:prstGeom prst="rect">
            <a:avLst/>
          </a:prstGeom>
          <a:noFill/>
        </p:spPr>
        <p:txBody>
          <a:bodyPr wrap="square">
            <a:spAutoFit/>
          </a:bodyPr>
          <a:lstStyle/>
          <a:p>
            <a:r>
              <a:rPr lang="en-US" altLang="ja-JP" sz="3200" dirty="0">
                <a:latin typeface="+mn-ea"/>
              </a:rPr>
              <a:t>Python, HTML, JavaScript, CSS</a:t>
            </a:r>
            <a:br>
              <a:rPr lang="en-US" altLang="ja-JP" sz="3200" dirty="0">
                <a:latin typeface="+mn-ea"/>
              </a:rPr>
            </a:br>
            <a:br>
              <a:rPr lang="en-US" altLang="ja-JP" sz="3200" dirty="0">
                <a:latin typeface="+mn-ea"/>
              </a:rPr>
            </a:br>
            <a:r>
              <a:rPr lang="en-US" altLang="ja-JP" sz="3200" dirty="0">
                <a:latin typeface="+mn-ea"/>
              </a:rPr>
              <a:t>UI</a:t>
            </a:r>
            <a:r>
              <a:rPr lang="ja-JP" altLang="en-US" sz="3200" dirty="0">
                <a:latin typeface="+mn-ea"/>
              </a:rPr>
              <a:t>ライブラリ　</a:t>
            </a:r>
            <a:r>
              <a:rPr lang="en-US" altLang="ja-JP" sz="3200" dirty="0">
                <a:latin typeface="+mn-ea"/>
              </a:rPr>
              <a:t>Bootstrap</a:t>
            </a:r>
          </a:p>
          <a:p>
            <a:endParaRPr kumimoji="1" lang="en-US" altLang="ja-JP" sz="3200" dirty="0">
              <a:latin typeface="+mn-ea"/>
            </a:endParaRPr>
          </a:p>
          <a:p>
            <a:r>
              <a:rPr kumimoji="1" lang="ja-JP" altLang="en-US" sz="3200" dirty="0">
                <a:latin typeface="+mn-ea"/>
              </a:rPr>
              <a:t>参照</a:t>
            </a:r>
            <a:r>
              <a:rPr kumimoji="1" lang="en-US" altLang="ja-JP" sz="3200" dirty="0">
                <a:latin typeface="+mn-ea"/>
              </a:rPr>
              <a:t>: Copilot</a:t>
            </a:r>
            <a:endParaRPr kumimoji="1" lang="ja-JP" altLang="en-US" sz="3200" dirty="0">
              <a:latin typeface="+mn-ea"/>
            </a:endParaRPr>
          </a:p>
        </p:txBody>
      </p:sp>
      <p:sp>
        <p:nvSpPr>
          <p:cNvPr id="39" name="テキスト ボックス 38">
            <a:extLst>
              <a:ext uri="{FF2B5EF4-FFF2-40B4-BE49-F238E27FC236}">
                <a16:creationId xmlns:a16="http://schemas.microsoft.com/office/drawing/2014/main" id="{87E0FE02-91B2-0A4F-7FDE-BDA260F6EA42}"/>
              </a:ext>
            </a:extLst>
          </p:cNvPr>
          <p:cNvSpPr txBox="1"/>
          <p:nvPr/>
        </p:nvSpPr>
        <p:spPr>
          <a:xfrm>
            <a:off x="10591800" y="3776506"/>
            <a:ext cx="3255047" cy="874727"/>
          </a:xfrm>
          <a:prstGeom prst="rect">
            <a:avLst/>
          </a:prstGeom>
          <a:noFill/>
        </p:spPr>
        <p:txBody>
          <a:bodyPr wrap="square">
            <a:spAutoFit/>
          </a:bodyPr>
          <a:lstStyle/>
          <a:p>
            <a:pPr>
              <a:lnSpc>
                <a:spcPts val="6720"/>
              </a:lnSpc>
            </a:pPr>
            <a:r>
              <a:rPr lang="ja-JP" altLang="en-US" sz="4400" u="sng" dirty="0"/>
              <a:t>開発</a:t>
            </a:r>
            <a:endParaRPr kumimoji="1" lang="ja-JP" altLang="en-US" sz="4400" u="sng" dirty="0"/>
          </a:p>
        </p:txBody>
      </p:sp>
      <p:sp>
        <p:nvSpPr>
          <p:cNvPr id="16" name="テキスト ボックス 15">
            <a:extLst>
              <a:ext uri="{FF2B5EF4-FFF2-40B4-BE49-F238E27FC236}">
                <a16:creationId xmlns:a16="http://schemas.microsoft.com/office/drawing/2014/main" id="{1CEEA5E9-1645-369B-1A41-5209788CA867}"/>
              </a:ext>
            </a:extLst>
          </p:cNvPr>
          <p:cNvSpPr txBox="1"/>
          <p:nvPr/>
        </p:nvSpPr>
        <p:spPr>
          <a:xfrm>
            <a:off x="16792575" y="8777509"/>
            <a:ext cx="1752600" cy="769441"/>
          </a:xfrm>
          <a:prstGeom prst="rect">
            <a:avLst/>
          </a:prstGeom>
          <a:noFill/>
        </p:spPr>
        <p:txBody>
          <a:bodyPr wrap="square" rtlCol="0">
            <a:spAutoFit/>
          </a:bodyPr>
          <a:lstStyle/>
          <a:p>
            <a:r>
              <a:rPr kumimoji="1" lang="en-US" altLang="ja-JP" sz="4400" dirty="0">
                <a:latin typeface="+mn-ea"/>
              </a:rPr>
              <a:t>5</a:t>
            </a:r>
            <a:endParaRPr kumimoji="1" lang="ja-JP" altLang="en-US" sz="4400" dirty="0">
              <a:latin typeface="+mn-ea"/>
            </a:endParaRPr>
          </a:p>
        </p:txBody>
      </p:sp>
    </p:spTree>
    <p:extLst>
      <p:ext uri="{BB962C8B-B14F-4D97-AF65-F5344CB8AC3E}">
        <p14:creationId xmlns:p14="http://schemas.microsoft.com/office/powerpoint/2010/main" val="2011101214"/>
      </p:ext>
    </p:extLst>
  </p:cSld>
  <p:clrMapOvr>
    <a:masterClrMapping/>
  </p:clrMapOvr>
  <mc:AlternateContent xmlns:mc="http://schemas.openxmlformats.org/markup-compatibility/2006" xmlns:p14="http://schemas.microsoft.com/office/powerpoint/2010/main">
    <mc:Choice Requires="p14">
      <p:transition spd="slow" p14:dur="2000" advTm="350"/>
    </mc:Choice>
    <mc:Fallback xmlns="">
      <p:transition spd="slow" advTm="3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a:extLst>
            <a:ext uri="{FF2B5EF4-FFF2-40B4-BE49-F238E27FC236}">
              <a16:creationId xmlns:a16="http://schemas.microsoft.com/office/drawing/2014/main" id="{44E002B4-527E-E690-B3B9-57A4DCE77CE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9BFB0E1-807B-61CB-D077-F64772DFEB9B}"/>
              </a:ext>
            </a:extLst>
          </p:cNvPr>
          <p:cNvGrpSpPr/>
          <p:nvPr/>
        </p:nvGrpSpPr>
        <p:grpSpPr>
          <a:xfrm>
            <a:off x="476250" y="476250"/>
            <a:ext cx="17335500" cy="9334500"/>
            <a:chOff x="0" y="0"/>
            <a:chExt cx="4565728" cy="2458469"/>
          </a:xfrm>
        </p:grpSpPr>
        <p:sp>
          <p:nvSpPr>
            <p:cNvPr id="3" name="Freeform 3">
              <a:extLst>
                <a:ext uri="{FF2B5EF4-FFF2-40B4-BE49-F238E27FC236}">
                  <a16:creationId xmlns:a16="http://schemas.microsoft.com/office/drawing/2014/main" id="{39846683-2A13-EC93-099B-C43504DC0FF8}"/>
                </a:ext>
              </a:extLst>
            </p:cNvPr>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a:extLst>
                <a:ext uri="{FF2B5EF4-FFF2-40B4-BE49-F238E27FC236}">
                  <a16:creationId xmlns:a16="http://schemas.microsoft.com/office/drawing/2014/main" id="{E0AED1A9-4030-6A65-D881-45A2A8EF88C3}"/>
                </a:ext>
              </a:extLst>
            </p:cNvPr>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1377496-FA30-59E9-935E-AD4C22E2B4C2}"/>
              </a:ext>
            </a:extLst>
          </p:cNvPr>
          <p:cNvGrpSpPr/>
          <p:nvPr/>
        </p:nvGrpSpPr>
        <p:grpSpPr>
          <a:xfrm>
            <a:off x="470807" y="600075"/>
            <a:ext cx="17049750" cy="9048750"/>
            <a:chOff x="0" y="0"/>
            <a:chExt cx="4490469" cy="2383210"/>
          </a:xfrm>
        </p:grpSpPr>
        <p:sp>
          <p:nvSpPr>
            <p:cNvPr id="6" name="Freeform 6">
              <a:extLst>
                <a:ext uri="{FF2B5EF4-FFF2-40B4-BE49-F238E27FC236}">
                  <a16:creationId xmlns:a16="http://schemas.microsoft.com/office/drawing/2014/main" id="{A2E43F75-1D3D-ECD1-E4B5-CCA72282152B}"/>
                </a:ext>
              </a:extLst>
            </p:cNvPr>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txBody>
            <a:bodyPr/>
            <a:lstStyle/>
            <a:p>
              <a:endParaRPr lang="ja-JP" altLang="en-US" dirty="0"/>
            </a:p>
          </p:txBody>
        </p:sp>
        <p:sp>
          <p:nvSpPr>
            <p:cNvPr id="7" name="TextBox 7">
              <a:extLst>
                <a:ext uri="{FF2B5EF4-FFF2-40B4-BE49-F238E27FC236}">
                  <a16:creationId xmlns:a16="http://schemas.microsoft.com/office/drawing/2014/main" id="{FD522277-622B-9D4D-C293-81908060F798}"/>
                </a:ext>
              </a:extLst>
            </p:cNvPr>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latin typeface="游ゴシック" panose="020B0400000000000000" pitchFamily="50" charset="-128"/>
                <a:ea typeface="游ゴシック" panose="020B0400000000000000" pitchFamily="50" charset="-128"/>
              </a:endParaRPr>
            </a:p>
          </p:txBody>
        </p:sp>
      </p:grpSp>
      <p:sp>
        <p:nvSpPr>
          <p:cNvPr id="8" name="Freeform 8">
            <a:extLst>
              <a:ext uri="{FF2B5EF4-FFF2-40B4-BE49-F238E27FC236}">
                <a16:creationId xmlns:a16="http://schemas.microsoft.com/office/drawing/2014/main" id="{2F4F6133-D4F1-2D1A-2BC9-5F85C75669E8}"/>
              </a:ext>
            </a:extLst>
          </p:cNvPr>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430B9FDA-5935-6D18-E19C-FB7B764531C4}"/>
              </a:ext>
            </a:extLst>
          </p:cNvPr>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a:extLst>
              <a:ext uri="{FF2B5EF4-FFF2-40B4-BE49-F238E27FC236}">
                <a16:creationId xmlns:a16="http://schemas.microsoft.com/office/drawing/2014/main" id="{BD612539-DFFE-9D7A-8795-803E8DCDAA69}"/>
              </a:ext>
            </a:extLst>
          </p:cNvPr>
          <p:cNvGrpSpPr/>
          <p:nvPr/>
        </p:nvGrpSpPr>
        <p:grpSpPr>
          <a:xfrm>
            <a:off x="1545003" y="1690018"/>
            <a:ext cx="15197994" cy="113257"/>
            <a:chOff x="0" y="0"/>
            <a:chExt cx="20263992" cy="151009"/>
          </a:xfrm>
        </p:grpSpPr>
        <p:sp>
          <p:nvSpPr>
            <p:cNvPr id="11" name="AutoShape 11">
              <a:extLst>
                <a:ext uri="{FF2B5EF4-FFF2-40B4-BE49-F238E27FC236}">
                  <a16:creationId xmlns:a16="http://schemas.microsoft.com/office/drawing/2014/main" id="{C623202B-5019-2F51-C6D4-0B806A74F3C3}"/>
                </a:ext>
              </a:extLst>
            </p:cNvPr>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a:extLst>
                <a:ext uri="{FF2B5EF4-FFF2-40B4-BE49-F238E27FC236}">
                  <a16:creationId xmlns:a16="http://schemas.microsoft.com/office/drawing/2014/main" id="{29626FA0-E0D3-B4EB-B0A2-46ACD47C88C8}"/>
                </a:ext>
              </a:extLst>
            </p:cNvPr>
            <p:cNvSpPr/>
            <p:nvPr/>
          </p:nvSpPr>
          <p:spPr>
            <a:xfrm>
              <a:off x="0" y="138309"/>
              <a:ext cx="20263992" cy="0"/>
            </a:xfrm>
            <a:prstGeom prst="line">
              <a:avLst/>
            </a:prstGeom>
            <a:ln w="25400" cap="flat">
              <a:solidFill>
                <a:srgbClr val="242424"/>
              </a:solidFill>
              <a:prstDash val="solid"/>
              <a:headEnd type="none" w="sm" len="sm"/>
              <a:tailEnd type="none" w="sm" len="sm"/>
            </a:ln>
          </p:spPr>
        </p:sp>
      </p:grpSp>
      <p:sp>
        <p:nvSpPr>
          <p:cNvPr id="22" name="TextBox 22">
            <a:extLst>
              <a:ext uri="{FF2B5EF4-FFF2-40B4-BE49-F238E27FC236}">
                <a16:creationId xmlns:a16="http://schemas.microsoft.com/office/drawing/2014/main" id="{90B762F1-A9F6-0DF8-6EA5-C0296450D67E}"/>
              </a:ext>
            </a:extLst>
          </p:cNvPr>
          <p:cNvSpPr txBox="1"/>
          <p:nvPr/>
        </p:nvSpPr>
        <p:spPr>
          <a:xfrm>
            <a:off x="10000951" y="3887875"/>
            <a:ext cx="358140" cy="406843"/>
          </a:xfrm>
          <a:prstGeom prst="rect">
            <a:avLst/>
          </a:prstGeom>
        </p:spPr>
        <p:txBody>
          <a:bodyPr wrap="square" lIns="0" tIns="0" rIns="0" bIns="0" rtlCol="0" anchor="t">
            <a:spAutoFit/>
          </a:bodyPr>
          <a:lstStyle/>
          <a:p>
            <a:pPr algn="ctr">
              <a:lnSpc>
                <a:spcPts val="3360"/>
              </a:lnSpc>
            </a:pPr>
            <a:endParaRPr lang="en-US" sz="2400" b="1" spc="360" dirty="0">
              <a:solidFill>
                <a:srgbClr val="242424"/>
              </a:solidFill>
              <a:latin typeface="Noto Sans JP Heavy"/>
              <a:ea typeface="Noto Sans JP Heavy"/>
              <a:cs typeface="Noto Sans JP Heavy"/>
              <a:sym typeface="Noto Sans JP Heavy"/>
            </a:endParaRPr>
          </a:p>
        </p:txBody>
      </p:sp>
      <p:sp>
        <p:nvSpPr>
          <p:cNvPr id="24" name="TextBox 24">
            <a:extLst>
              <a:ext uri="{FF2B5EF4-FFF2-40B4-BE49-F238E27FC236}">
                <a16:creationId xmlns:a16="http://schemas.microsoft.com/office/drawing/2014/main" id="{C8E10A01-1A4A-FE31-B163-D293B6EF9856}"/>
              </a:ext>
            </a:extLst>
          </p:cNvPr>
          <p:cNvSpPr txBox="1"/>
          <p:nvPr/>
        </p:nvSpPr>
        <p:spPr>
          <a:xfrm>
            <a:off x="1561332" y="2146119"/>
            <a:ext cx="2163382" cy="813749"/>
          </a:xfrm>
          <a:prstGeom prst="rect">
            <a:avLst/>
          </a:prstGeom>
        </p:spPr>
        <p:txBody>
          <a:bodyPr wrap="square" lIns="0" tIns="0" rIns="0" bIns="0" rtlCol="0" anchor="t">
            <a:spAutoFit/>
          </a:bodyPr>
          <a:lstStyle/>
          <a:p>
            <a:pPr>
              <a:lnSpc>
                <a:spcPts val="6720"/>
              </a:lnSpc>
            </a:pPr>
            <a:r>
              <a:rPr lang="ja-JP" altLang="en-US" sz="5400" b="1" dirty="0"/>
              <a:t>結果</a:t>
            </a:r>
            <a:endParaRPr kumimoji="1" lang="ja-JP" altLang="en-US" sz="5400" b="1" dirty="0"/>
          </a:p>
        </p:txBody>
      </p:sp>
      <p:sp>
        <p:nvSpPr>
          <p:cNvPr id="26" name="TextBox 26">
            <a:extLst>
              <a:ext uri="{FF2B5EF4-FFF2-40B4-BE49-F238E27FC236}">
                <a16:creationId xmlns:a16="http://schemas.microsoft.com/office/drawing/2014/main" id="{9BB92168-2DA2-52E1-F610-542F11C907AF}"/>
              </a:ext>
            </a:extLst>
          </p:cNvPr>
          <p:cNvSpPr txBox="1"/>
          <p:nvPr/>
        </p:nvSpPr>
        <p:spPr>
          <a:xfrm>
            <a:off x="3459373" y="1449149"/>
            <a:ext cx="11369255"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28" name="テキスト ボックス 27">
            <a:extLst>
              <a:ext uri="{FF2B5EF4-FFF2-40B4-BE49-F238E27FC236}">
                <a16:creationId xmlns:a16="http://schemas.microsoft.com/office/drawing/2014/main" id="{A1D5ECC1-85EC-661C-AC02-ACCDD0D24B6C}"/>
              </a:ext>
            </a:extLst>
          </p:cNvPr>
          <p:cNvSpPr txBox="1"/>
          <p:nvPr/>
        </p:nvSpPr>
        <p:spPr>
          <a:xfrm>
            <a:off x="1218851" y="2930647"/>
            <a:ext cx="14249749" cy="1077218"/>
          </a:xfrm>
          <a:prstGeom prst="rect">
            <a:avLst/>
          </a:prstGeom>
          <a:noFill/>
        </p:spPr>
        <p:txBody>
          <a:bodyPr wrap="square">
            <a:spAutoFit/>
          </a:bodyPr>
          <a:lstStyle/>
          <a:p>
            <a:r>
              <a:rPr lang="en-US" altLang="ja-JP" sz="3200" dirty="0"/>
              <a:t>1.</a:t>
            </a:r>
            <a:r>
              <a:rPr lang="ja-JP" altLang="en-US" sz="3200" dirty="0"/>
              <a:t>登録された旅行期間に基づいて、「完了した旅行」「旅行中」「予定の旅行」「期間未設定」のいずれに該当するかを分類し、色分けで表示することが可能</a:t>
            </a:r>
            <a:endParaRPr lang="en-US" altLang="ja-JP" sz="3200" dirty="0"/>
          </a:p>
        </p:txBody>
      </p:sp>
      <p:pic>
        <p:nvPicPr>
          <p:cNvPr id="29" name="図 28">
            <a:extLst>
              <a:ext uri="{FF2B5EF4-FFF2-40B4-BE49-F238E27FC236}">
                <a16:creationId xmlns:a16="http://schemas.microsoft.com/office/drawing/2014/main" id="{3EBE85D8-6857-4785-FA53-3A99B2B8BD25}"/>
              </a:ext>
            </a:extLst>
          </p:cNvPr>
          <p:cNvPicPr>
            <a:picLocks noChangeAspect="1"/>
          </p:cNvPicPr>
          <p:nvPr/>
        </p:nvPicPr>
        <p:blipFill>
          <a:blip r:embed="rId7"/>
          <a:srcRect l="4423" b="18646"/>
          <a:stretch>
            <a:fillRect/>
          </a:stretch>
        </p:blipFill>
        <p:spPr>
          <a:xfrm>
            <a:off x="686819" y="4705641"/>
            <a:ext cx="8070758" cy="4058353"/>
          </a:xfrm>
          <a:prstGeom prst="rect">
            <a:avLst/>
          </a:prstGeom>
        </p:spPr>
      </p:pic>
      <p:sp>
        <p:nvSpPr>
          <p:cNvPr id="30" name="矢印: 右 29">
            <a:extLst>
              <a:ext uri="{FF2B5EF4-FFF2-40B4-BE49-F238E27FC236}">
                <a16:creationId xmlns:a16="http://schemas.microsoft.com/office/drawing/2014/main" id="{4A8C152F-2C92-2E7E-CB57-9F42A22DFD3D}"/>
              </a:ext>
            </a:extLst>
          </p:cNvPr>
          <p:cNvSpPr/>
          <p:nvPr/>
        </p:nvSpPr>
        <p:spPr>
          <a:xfrm>
            <a:off x="8447095" y="6226000"/>
            <a:ext cx="1132236" cy="901347"/>
          </a:xfrm>
          <a:prstGeom prst="rightArrow">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1" name="図 30">
            <a:extLst>
              <a:ext uri="{FF2B5EF4-FFF2-40B4-BE49-F238E27FC236}">
                <a16:creationId xmlns:a16="http://schemas.microsoft.com/office/drawing/2014/main" id="{8E0DC1DD-16A0-4255-AE06-85DAC146925E}"/>
              </a:ext>
            </a:extLst>
          </p:cNvPr>
          <p:cNvPicPr>
            <a:picLocks noChangeAspect="1"/>
          </p:cNvPicPr>
          <p:nvPr/>
        </p:nvPicPr>
        <p:blipFill>
          <a:blip r:embed="rId8"/>
          <a:srcRect l="4838"/>
          <a:stretch>
            <a:fillRect/>
          </a:stretch>
        </p:blipFill>
        <p:spPr>
          <a:xfrm>
            <a:off x="9753600" y="4523090"/>
            <a:ext cx="7216331" cy="3856936"/>
          </a:xfrm>
          <a:prstGeom prst="rect">
            <a:avLst/>
          </a:prstGeom>
        </p:spPr>
      </p:pic>
      <p:sp>
        <p:nvSpPr>
          <p:cNvPr id="14" name="テキスト ボックス 13">
            <a:extLst>
              <a:ext uri="{FF2B5EF4-FFF2-40B4-BE49-F238E27FC236}">
                <a16:creationId xmlns:a16="http://schemas.microsoft.com/office/drawing/2014/main" id="{6DFEF798-D2CF-45C6-F0F5-069E25158B8D}"/>
              </a:ext>
            </a:extLst>
          </p:cNvPr>
          <p:cNvSpPr txBox="1"/>
          <p:nvPr/>
        </p:nvSpPr>
        <p:spPr>
          <a:xfrm>
            <a:off x="16716103" y="8763995"/>
            <a:ext cx="1143000" cy="769441"/>
          </a:xfrm>
          <a:prstGeom prst="rect">
            <a:avLst/>
          </a:prstGeom>
          <a:noFill/>
        </p:spPr>
        <p:txBody>
          <a:bodyPr wrap="square" rtlCol="0">
            <a:spAutoFit/>
          </a:bodyPr>
          <a:lstStyle/>
          <a:p>
            <a:r>
              <a:rPr kumimoji="1" lang="en-US" altLang="ja-JP" sz="4400" dirty="0">
                <a:latin typeface="+mn-ea"/>
              </a:rPr>
              <a:t>6</a:t>
            </a:r>
            <a:endParaRPr kumimoji="1" lang="ja-JP" altLang="en-US" sz="4400" dirty="0">
              <a:latin typeface="+mn-ea"/>
            </a:endParaRPr>
          </a:p>
        </p:txBody>
      </p:sp>
    </p:spTree>
    <p:extLst>
      <p:ext uri="{BB962C8B-B14F-4D97-AF65-F5344CB8AC3E}">
        <p14:creationId xmlns:p14="http://schemas.microsoft.com/office/powerpoint/2010/main" val="841810319"/>
      </p:ext>
    </p:extLst>
  </p:cSld>
  <p:clrMapOvr>
    <a:masterClrMapping/>
  </p:clrMapOvr>
  <mc:AlternateContent xmlns:mc="http://schemas.openxmlformats.org/markup-compatibility/2006" xmlns:p14="http://schemas.microsoft.com/office/powerpoint/2010/main">
    <mc:Choice Requires="p14">
      <p:transition spd="slow" p14:dur="2000" advTm="198"/>
    </mc:Choice>
    <mc:Fallback xmlns="">
      <p:transition spd="slow" advTm="19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a:extLst>
            <a:ext uri="{FF2B5EF4-FFF2-40B4-BE49-F238E27FC236}">
              <a16:creationId xmlns:a16="http://schemas.microsoft.com/office/drawing/2014/main" id="{AA29D181-4221-636B-F998-E3453582E1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2FFDB1E-FCEA-F4A5-3520-4F5710D69DAB}"/>
              </a:ext>
            </a:extLst>
          </p:cNvPr>
          <p:cNvGrpSpPr/>
          <p:nvPr/>
        </p:nvGrpSpPr>
        <p:grpSpPr>
          <a:xfrm>
            <a:off x="476250" y="476250"/>
            <a:ext cx="17335500" cy="9334500"/>
            <a:chOff x="0" y="0"/>
            <a:chExt cx="4565728" cy="2458469"/>
          </a:xfrm>
        </p:grpSpPr>
        <p:sp>
          <p:nvSpPr>
            <p:cNvPr id="3" name="Freeform 3">
              <a:extLst>
                <a:ext uri="{FF2B5EF4-FFF2-40B4-BE49-F238E27FC236}">
                  <a16:creationId xmlns:a16="http://schemas.microsoft.com/office/drawing/2014/main" id="{F53DBF4A-5C99-DB71-CA68-955CE18920DF}"/>
                </a:ext>
              </a:extLst>
            </p:cNvPr>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a:extLst>
                <a:ext uri="{FF2B5EF4-FFF2-40B4-BE49-F238E27FC236}">
                  <a16:creationId xmlns:a16="http://schemas.microsoft.com/office/drawing/2014/main" id="{910E01C4-16D0-614C-C856-276A4DD5F50C}"/>
                </a:ext>
              </a:extLst>
            </p:cNvPr>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5DFE9806-8DEB-BAEE-CE4F-2D7186815099}"/>
              </a:ext>
            </a:extLst>
          </p:cNvPr>
          <p:cNvGrpSpPr/>
          <p:nvPr/>
        </p:nvGrpSpPr>
        <p:grpSpPr>
          <a:xfrm>
            <a:off x="470807" y="571500"/>
            <a:ext cx="17049750" cy="9048750"/>
            <a:chOff x="0" y="0"/>
            <a:chExt cx="4490469" cy="2383210"/>
          </a:xfrm>
        </p:grpSpPr>
        <p:sp>
          <p:nvSpPr>
            <p:cNvPr id="6" name="Freeform 6">
              <a:extLst>
                <a:ext uri="{FF2B5EF4-FFF2-40B4-BE49-F238E27FC236}">
                  <a16:creationId xmlns:a16="http://schemas.microsoft.com/office/drawing/2014/main" id="{27489246-8D5A-4040-4120-A4B170BD095F}"/>
                </a:ext>
              </a:extLst>
            </p:cNvPr>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txBody>
            <a:bodyPr/>
            <a:lstStyle/>
            <a:p>
              <a:endParaRPr lang="ja-JP" altLang="en-US" dirty="0"/>
            </a:p>
          </p:txBody>
        </p:sp>
        <p:sp>
          <p:nvSpPr>
            <p:cNvPr id="7" name="TextBox 7">
              <a:extLst>
                <a:ext uri="{FF2B5EF4-FFF2-40B4-BE49-F238E27FC236}">
                  <a16:creationId xmlns:a16="http://schemas.microsoft.com/office/drawing/2014/main" id="{1AEACC9B-8EBC-B165-3784-1828616BED33}"/>
                </a:ext>
              </a:extLst>
            </p:cNvPr>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latin typeface="游ゴシック" panose="020B0400000000000000" pitchFamily="50" charset="-128"/>
                <a:ea typeface="游ゴシック" panose="020B0400000000000000" pitchFamily="50" charset="-128"/>
              </a:endParaRPr>
            </a:p>
          </p:txBody>
        </p:sp>
      </p:grpSp>
      <p:sp>
        <p:nvSpPr>
          <p:cNvPr id="8" name="Freeform 8">
            <a:extLst>
              <a:ext uri="{FF2B5EF4-FFF2-40B4-BE49-F238E27FC236}">
                <a16:creationId xmlns:a16="http://schemas.microsoft.com/office/drawing/2014/main" id="{37CCFF49-B439-0864-15DB-2DB62EDF7FB0}"/>
              </a:ext>
            </a:extLst>
          </p:cNvPr>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3D0E8B34-8C7B-D624-64DF-CF78C9C2E550}"/>
              </a:ext>
            </a:extLst>
          </p:cNvPr>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a:extLst>
              <a:ext uri="{FF2B5EF4-FFF2-40B4-BE49-F238E27FC236}">
                <a16:creationId xmlns:a16="http://schemas.microsoft.com/office/drawing/2014/main" id="{743531BC-7B78-920E-F079-87237AE7014F}"/>
              </a:ext>
            </a:extLst>
          </p:cNvPr>
          <p:cNvGrpSpPr/>
          <p:nvPr/>
        </p:nvGrpSpPr>
        <p:grpSpPr>
          <a:xfrm>
            <a:off x="1545003" y="1690018"/>
            <a:ext cx="15197994" cy="113257"/>
            <a:chOff x="0" y="0"/>
            <a:chExt cx="20263992" cy="151009"/>
          </a:xfrm>
        </p:grpSpPr>
        <p:sp>
          <p:nvSpPr>
            <p:cNvPr id="11" name="AutoShape 11">
              <a:extLst>
                <a:ext uri="{FF2B5EF4-FFF2-40B4-BE49-F238E27FC236}">
                  <a16:creationId xmlns:a16="http://schemas.microsoft.com/office/drawing/2014/main" id="{DF507CCB-72D3-C777-81C1-3E91FF1DA847}"/>
                </a:ext>
              </a:extLst>
            </p:cNvPr>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a:extLst>
                <a:ext uri="{FF2B5EF4-FFF2-40B4-BE49-F238E27FC236}">
                  <a16:creationId xmlns:a16="http://schemas.microsoft.com/office/drawing/2014/main" id="{84712503-1729-C81B-7F6B-44EC191C99D4}"/>
                </a:ext>
              </a:extLst>
            </p:cNvPr>
            <p:cNvSpPr/>
            <p:nvPr/>
          </p:nvSpPr>
          <p:spPr>
            <a:xfrm>
              <a:off x="0" y="138309"/>
              <a:ext cx="20263992" cy="0"/>
            </a:xfrm>
            <a:prstGeom prst="line">
              <a:avLst/>
            </a:prstGeom>
            <a:ln w="25400" cap="flat">
              <a:solidFill>
                <a:srgbClr val="242424"/>
              </a:solidFill>
              <a:prstDash val="solid"/>
              <a:headEnd type="none" w="sm" len="sm"/>
              <a:tailEnd type="none" w="sm" len="sm"/>
            </a:ln>
          </p:spPr>
        </p:sp>
      </p:grpSp>
      <p:sp>
        <p:nvSpPr>
          <p:cNvPr id="22" name="TextBox 22">
            <a:extLst>
              <a:ext uri="{FF2B5EF4-FFF2-40B4-BE49-F238E27FC236}">
                <a16:creationId xmlns:a16="http://schemas.microsoft.com/office/drawing/2014/main" id="{C5C92785-5F07-F149-DED7-0C61BC417A8F}"/>
              </a:ext>
            </a:extLst>
          </p:cNvPr>
          <p:cNvSpPr txBox="1"/>
          <p:nvPr/>
        </p:nvSpPr>
        <p:spPr>
          <a:xfrm>
            <a:off x="10000951" y="3887875"/>
            <a:ext cx="358140" cy="406843"/>
          </a:xfrm>
          <a:prstGeom prst="rect">
            <a:avLst/>
          </a:prstGeom>
        </p:spPr>
        <p:txBody>
          <a:bodyPr wrap="square" lIns="0" tIns="0" rIns="0" bIns="0" rtlCol="0" anchor="t">
            <a:spAutoFit/>
          </a:bodyPr>
          <a:lstStyle/>
          <a:p>
            <a:pPr algn="ctr">
              <a:lnSpc>
                <a:spcPts val="3360"/>
              </a:lnSpc>
            </a:pPr>
            <a:endParaRPr lang="en-US" sz="2400" b="1" spc="360" dirty="0">
              <a:solidFill>
                <a:srgbClr val="242424"/>
              </a:solidFill>
              <a:latin typeface="Noto Sans JP Heavy"/>
              <a:ea typeface="Noto Sans JP Heavy"/>
              <a:cs typeface="Noto Sans JP Heavy"/>
              <a:sym typeface="Noto Sans JP Heavy"/>
            </a:endParaRPr>
          </a:p>
        </p:txBody>
      </p:sp>
      <p:sp>
        <p:nvSpPr>
          <p:cNvPr id="23" name="Freeform 23">
            <a:extLst>
              <a:ext uri="{FF2B5EF4-FFF2-40B4-BE49-F238E27FC236}">
                <a16:creationId xmlns:a16="http://schemas.microsoft.com/office/drawing/2014/main" id="{A4D06E30-9EEC-3FCE-D4E9-0775057B552B}"/>
              </a:ext>
            </a:extLst>
          </p:cNvPr>
          <p:cNvSpPr/>
          <p:nvPr/>
        </p:nvSpPr>
        <p:spPr>
          <a:xfrm>
            <a:off x="4150215" y="3503663"/>
            <a:ext cx="574038" cy="610441"/>
          </a:xfrm>
          <a:custGeom>
            <a:avLst/>
            <a:gdLst/>
            <a:ahLst/>
            <a:cxnLst/>
            <a:rect l="l" t="t" r="r" b="b"/>
            <a:pathLst>
              <a:path w="1138323" h="1101069">
                <a:moveTo>
                  <a:pt x="0" y="0"/>
                </a:moveTo>
                <a:lnTo>
                  <a:pt x="1138323" y="0"/>
                </a:lnTo>
                <a:lnTo>
                  <a:pt x="1138323" y="1101069"/>
                </a:lnTo>
                <a:lnTo>
                  <a:pt x="0" y="1101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dirty="0"/>
          </a:p>
        </p:txBody>
      </p:sp>
      <p:sp>
        <p:nvSpPr>
          <p:cNvPr id="24" name="TextBox 24">
            <a:extLst>
              <a:ext uri="{FF2B5EF4-FFF2-40B4-BE49-F238E27FC236}">
                <a16:creationId xmlns:a16="http://schemas.microsoft.com/office/drawing/2014/main" id="{73F5B916-198C-2460-6729-959E213A0C6C}"/>
              </a:ext>
            </a:extLst>
          </p:cNvPr>
          <p:cNvSpPr txBox="1"/>
          <p:nvPr/>
        </p:nvSpPr>
        <p:spPr>
          <a:xfrm>
            <a:off x="1561332" y="2146119"/>
            <a:ext cx="2163382" cy="827214"/>
          </a:xfrm>
          <a:prstGeom prst="rect">
            <a:avLst/>
          </a:prstGeom>
        </p:spPr>
        <p:txBody>
          <a:bodyPr wrap="square" lIns="0" tIns="0" rIns="0" bIns="0" rtlCol="0" anchor="t">
            <a:spAutoFit/>
          </a:bodyPr>
          <a:lstStyle/>
          <a:p>
            <a:pPr>
              <a:lnSpc>
                <a:spcPts val="6720"/>
              </a:lnSpc>
            </a:pPr>
            <a:endParaRPr kumimoji="1" lang="ja-JP" altLang="en-US" sz="5400" b="1" dirty="0"/>
          </a:p>
        </p:txBody>
      </p:sp>
      <p:sp>
        <p:nvSpPr>
          <p:cNvPr id="26" name="TextBox 26">
            <a:extLst>
              <a:ext uri="{FF2B5EF4-FFF2-40B4-BE49-F238E27FC236}">
                <a16:creationId xmlns:a16="http://schemas.microsoft.com/office/drawing/2014/main" id="{822C75A7-CB3F-CA93-CBC3-02B8C76B847B}"/>
              </a:ext>
            </a:extLst>
          </p:cNvPr>
          <p:cNvSpPr txBox="1"/>
          <p:nvPr/>
        </p:nvSpPr>
        <p:spPr>
          <a:xfrm>
            <a:off x="3459373" y="1449149"/>
            <a:ext cx="11369255"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33" name="テキスト ボックス 32">
            <a:extLst>
              <a:ext uri="{FF2B5EF4-FFF2-40B4-BE49-F238E27FC236}">
                <a16:creationId xmlns:a16="http://schemas.microsoft.com/office/drawing/2014/main" id="{AF657154-72A8-A60E-2A00-B194E6E373D5}"/>
              </a:ext>
            </a:extLst>
          </p:cNvPr>
          <p:cNvSpPr txBox="1"/>
          <p:nvPr/>
        </p:nvSpPr>
        <p:spPr>
          <a:xfrm>
            <a:off x="1239022" y="2395250"/>
            <a:ext cx="12975503" cy="584775"/>
          </a:xfrm>
          <a:prstGeom prst="rect">
            <a:avLst/>
          </a:prstGeom>
          <a:noFill/>
        </p:spPr>
        <p:txBody>
          <a:bodyPr wrap="square">
            <a:spAutoFit/>
          </a:bodyPr>
          <a:lstStyle/>
          <a:p>
            <a:r>
              <a:rPr lang="en-US" altLang="ja-JP" sz="3200" dirty="0"/>
              <a:t>2. </a:t>
            </a:r>
            <a:r>
              <a:rPr lang="ja-JP" altLang="en-US" sz="3200" dirty="0"/>
              <a:t>旅行名や説明文に含まれるキーワードで検索が可能である</a:t>
            </a:r>
          </a:p>
        </p:txBody>
      </p:sp>
      <p:sp>
        <p:nvSpPr>
          <p:cNvPr id="34" name="テキスト ボックス 33">
            <a:extLst>
              <a:ext uri="{FF2B5EF4-FFF2-40B4-BE49-F238E27FC236}">
                <a16:creationId xmlns:a16="http://schemas.microsoft.com/office/drawing/2014/main" id="{766EF256-76AA-471B-8BDF-CA6EEC5703B5}"/>
              </a:ext>
            </a:extLst>
          </p:cNvPr>
          <p:cNvSpPr txBox="1"/>
          <p:nvPr/>
        </p:nvSpPr>
        <p:spPr>
          <a:xfrm>
            <a:off x="1199710" y="3579540"/>
            <a:ext cx="3200400" cy="461665"/>
          </a:xfrm>
          <a:prstGeom prst="rect">
            <a:avLst/>
          </a:prstGeom>
          <a:noFill/>
        </p:spPr>
        <p:txBody>
          <a:bodyPr wrap="square" rtlCol="0">
            <a:spAutoFit/>
          </a:bodyPr>
          <a:lstStyle/>
          <a:p>
            <a:r>
              <a:rPr kumimoji="1" lang="ja-JP" altLang="en-US" sz="2400" b="1" dirty="0">
                <a:latin typeface="游ゴシック" panose="020B0400000000000000" pitchFamily="50" charset="-128"/>
                <a:ea typeface="游ゴシック" panose="020B0400000000000000" pitchFamily="50" charset="-128"/>
              </a:rPr>
              <a:t>旅行名が分からない</a:t>
            </a:r>
          </a:p>
        </p:txBody>
      </p:sp>
      <p:sp>
        <p:nvSpPr>
          <p:cNvPr id="35" name="テキスト ボックス 34">
            <a:extLst>
              <a:ext uri="{FF2B5EF4-FFF2-40B4-BE49-F238E27FC236}">
                <a16:creationId xmlns:a16="http://schemas.microsoft.com/office/drawing/2014/main" id="{36C3C1E0-F20F-9E33-A49C-45DF824C9A44}"/>
              </a:ext>
            </a:extLst>
          </p:cNvPr>
          <p:cNvSpPr txBox="1"/>
          <p:nvPr/>
        </p:nvSpPr>
        <p:spPr>
          <a:xfrm>
            <a:off x="5058165" y="3629631"/>
            <a:ext cx="3996445" cy="461665"/>
          </a:xfrm>
          <a:prstGeom prst="rect">
            <a:avLst/>
          </a:prstGeom>
          <a:noFill/>
        </p:spPr>
        <p:txBody>
          <a:bodyPr wrap="square" rtlCol="0">
            <a:spAutoFit/>
          </a:bodyPr>
          <a:lstStyle/>
          <a:p>
            <a:r>
              <a:rPr lang="ja-JP" altLang="en-US" sz="2400" b="1" dirty="0">
                <a:latin typeface="游ゴシック" panose="020B0400000000000000" pitchFamily="50" charset="-128"/>
                <a:ea typeface="游ゴシック" panose="020B0400000000000000" pitchFamily="50" charset="-128"/>
              </a:rPr>
              <a:t>関連するキーワードで検索</a:t>
            </a:r>
            <a:endParaRPr kumimoji="1" lang="ja-JP" altLang="en-US" sz="2400" b="1" dirty="0">
              <a:latin typeface="游ゴシック" panose="020B0400000000000000" pitchFamily="50" charset="-128"/>
              <a:ea typeface="游ゴシック" panose="020B0400000000000000" pitchFamily="50" charset="-128"/>
            </a:endParaRPr>
          </a:p>
        </p:txBody>
      </p:sp>
      <p:sp>
        <p:nvSpPr>
          <p:cNvPr id="36" name="Freeform 23">
            <a:extLst>
              <a:ext uri="{FF2B5EF4-FFF2-40B4-BE49-F238E27FC236}">
                <a16:creationId xmlns:a16="http://schemas.microsoft.com/office/drawing/2014/main" id="{C4C613E7-BF9A-2C2D-06A2-912BA2892238}"/>
              </a:ext>
            </a:extLst>
          </p:cNvPr>
          <p:cNvSpPr/>
          <p:nvPr/>
        </p:nvSpPr>
        <p:spPr>
          <a:xfrm>
            <a:off x="9212820" y="3508324"/>
            <a:ext cx="574038" cy="610441"/>
          </a:xfrm>
          <a:custGeom>
            <a:avLst/>
            <a:gdLst/>
            <a:ahLst/>
            <a:cxnLst/>
            <a:rect l="l" t="t" r="r" b="b"/>
            <a:pathLst>
              <a:path w="1138323" h="1101069">
                <a:moveTo>
                  <a:pt x="0" y="0"/>
                </a:moveTo>
                <a:lnTo>
                  <a:pt x="1138323" y="0"/>
                </a:lnTo>
                <a:lnTo>
                  <a:pt x="1138323" y="1101069"/>
                </a:lnTo>
                <a:lnTo>
                  <a:pt x="0" y="1101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dirty="0"/>
          </a:p>
        </p:txBody>
      </p:sp>
      <p:sp>
        <p:nvSpPr>
          <p:cNvPr id="37" name="テキスト ボックス 36">
            <a:extLst>
              <a:ext uri="{FF2B5EF4-FFF2-40B4-BE49-F238E27FC236}">
                <a16:creationId xmlns:a16="http://schemas.microsoft.com/office/drawing/2014/main" id="{79C14552-5804-4070-51F7-AE6A331A9B72}"/>
              </a:ext>
            </a:extLst>
          </p:cNvPr>
          <p:cNvSpPr txBox="1"/>
          <p:nvPr/>
        </p:nvSpPr>
        <p:spPr>
          <a:xfrm>
            <a:off x="10025859" y="3621897"/>
            <a:ext cx="5791200" cy="461665"/>
          </a:xfrm>
          <a:prstGeom prst="rect">
            <a:avLst/>
          </a:prstGeom>
          <a:noFill/>
        </p:spPr>
        <p:txBody>
          <a:bodyPr wrap="square" rtlCol="0">
            <a:spAutoFit/>
          </a:bodyPr>
          <a:lstStyle/>
          <a:p>
            <a:r>
              <a:rPr lang="ja-JP" altLang="en-US" sz="2400" b="1" dirty="0">
                <a:latin typeface="游ゴシック" panose="020B0400000000000000" pitchFamily="50" charset="-128"/>
                <a:ea typeface="游ゴシック" panose="020B0400000000000000" pitchFamily="50" charset="-128"/>
              </a:rPr>
              <a:t>目的の旅行を特定することが可能</a:t>
            </a:r>
            <a:endParaRPr kumimoji="1" lang="ja-JP" altLang="en-US" sz="2400" b="1" dirty="0">
              <a:latin typeface="游ゴシック" panose="020B0400000000000000" pitchFamily="50" charset="-128"/>
              <a:ea typeface="游ゴシック" panose="020B0400000000000000" pitchFamily="50" charset="-128"/>
            </a:endParaRPr>
          </a:p>
        </p:txBody>
      </p:sp>
      <p:sp>
        <p:nvSpPr>
          <p:cNvPr id="14" name="テキスト ボックス 13">
            <a:extLst>
              <a:ext uri="{FF2B5EF4-FFF2-40B4-BE49-F238E27FC236}">
                <a16:creationId xmlns:a16="http://schemas.microsoft.com/office/drawing/2014/main" id="{61A3A404-D47D-B4C4-B08C-B4E2FD4275E4}"/>
              </a:ext>
            </a:extLst>
          </p:cNvPr>
          <p:cNvSpPr txBox="1"/>
          <p:nvPr/>
        </p:nvSpPr>
        <p:spPr>
          <a:xfrm>
            <a:off x="16716103" y="8763995"/>
            <a:ext cx="1143000" cy="769441"/>
          </a:xfrm>
          <a:prstGeom prst="rect">
            <a:avLst/>
          </a:prstGeom>
          <a:noFill/>
        </p:spPr>
        <p:txBody>
          <a:bodyPr wrap="square" rtlCol="0">
            <a:spAutoFit/>
          </a:bodyPr>
          <a:lstStyle/>
          <a:p>
            <a:r>
              <a:rPr kumimoji="1" lang="en-US" altLang="ja-JP" sz="4400" dirty="0">
                <a:latin typeface="+mn-ea"/>
              </a:rPr>
              <a:t>6</a:t>
            </a:r>
            <a:endParaRPr kumimoji="1" lang="ja-JP" altLang="en-US" sz="4400" dirty="0">
              <a:latin typeface="+mn-ea"/>
            </a:endParaRPr>
          </a:p>
        </p:txBody>
      </p:sp>
      <p:pic>
        <p:nvPicPr>
          <p:cNvPr id="27" name="図 26">
            <a:extLst>
              <a:ext uri="{FF2B5EF4-FFF2-40B4-BE49-F238E27FC236}">
                <a16:creationId xmlns:a16="http://schemas.microsoft.com/office/drawing/2014/main" id="{ABA30E2E-79CC-F658-BA34-52FB4B3A7DB5}"/>
              </a:ext>
            </a:extLst>
          </p:cNvPr>
          <p:cNvPicPr>
            <a:picLocks noChangeAspect="1"/>
          </p:cNvPicPr>
          <p:nvPr/>
        </p:nvPicPr>
        <p:blipFill>
          <a:blip r:embed="rId9"/>
          <a:stretch>
            <a:fillRect/>
          </a:stretch>
        </p:blipFill>
        <p:spPr>
          <a:xfrm>
            <a:off x="892031" y="4540525"/>
            <a:ext cx="15776719" cy="4819640"/>
          </a:xfrm>
          <a:prstGeom prst="rect">
            <a:avLst/>
          </a:prstGeom>
        </p:spPr>
      </p:pic>
    </p:spTree>
    <p:extLst>
      <p:ext uri="{BB962C8B-B14F-4D97-AF65-F5344CB8AC3E}">
        <p14:creationId xmlns:p14="http://schemas.microsoft.com/office/powerpoint/2010/main" val="3569654416"/>
      </p:ext>
    </p:extLst>
  </p:cSld>
  <p:clrMapOvr>
    <a:masterClrMapping/>
  </p:clrMapOvr>
  <mc:AlternateContent xmlns:mc="http://schemas.openxmlformats.org/markup-compatibility/2006">
    <mc:Choice xmlns:p14="http://schemas.microsoft.com/office/powerpoint/2010/main" Requires="p14">
      <p:transition spd="slow" p14:dur="2000" advTm="198"/>
    </mc:Choice>
    <mc:Fallback>
      <p:transition spd="slow" advTm="19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a:extLst>
            <a:ext uri="{FF2B5EF4-FFF2-40B4-BE49-F238E27FC236}">
              <a16:creationId xmlns:a16="http://schemas.microsoft.com/office/drawing/2014/main" id="{D5A98982-E8D5-EA22-B8E4-E6B86209F3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78B179-9BD3-6B01-B877-DB8B98349F16}"/>
              </a:ext>
            </a:extLst>
          </p:cNvPr>
          <p:cNvGrpSpPr/>
          <p:nvPr/>
        </p:nvGrpSpPr>
        <p:grpSpPr>
          <a:xfrm>
            <a:off x="476250" y="476250"/>
            <a:ext cx="17335500" cy="9334500"/>
            <a:chOff x="0" y="0"/>
            <a:chExt cx="4565728" cy="2458469"/>
          </a:xfrm>
        </p:grpSpPr>
        <p:sp>
          <p:nvSpPr>
            <p:cNvPr id="3" name="Freeform 3">
              <a:extLst>
                <a:ext uri="{FF2B5EF4-FFF2-40B4-BE49-F238E27FC236}">
                  <a16:creationId xmlns:a16="http://schemas.microsoft.com/office/drawing/2014/main" id="{9B5500EF-03B8-A893-B6E7-1072BF104CC2}"/>
                </a:ext>
              </a:extLst>
            </p:cNvPr>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a:extLst>
                <a:ext uri="{FF2B5EF4-FFF2-40B4-BE49-F238E27FC236}">
                  <a16:creationId xmlns:a16="http://schemas.microsoft.com/office/drawing/2014/main" id="{6228AA29-EE86-AFF3-9144-2DCEFFF1B4D9}"/>
                </a:ext>
              </a:extLst>
            </p:cNvPr>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A29DE6C7-9C90-901D-9A7A-F163768E8C69}"/>
              </a:ext>
            </a:extLst>
          </p:cNvPr>
          <p:cNvGrpSpPr/>
          <p:nvPr/>
        </p:nvGrpSpPr>
        <p:grpSpPr>
          <a:xfrm>
            <a:off x="470807" y="600075"/>
            <a:ext cx="17049750" cy="9048750"/>
            <a:chOff x="0" y="0"/>
            <a:chExt cx="4490469" cy="2383210"/>
          </a:xfrm>
        </p:grpSpPr>
        <p:sp>
          <p:nvSpPr>
            <p:cNvPr id="6" name="Freeform 6">
              <a:extLst>
                <a:ext uri="{FF2B5EF4-FFF2-40B4-BE49-F238E27FC236}">
                  <a16:creationId xmlns:a16="http://schemas.microsoft.com/office/drawing/2014/main" id="{0A3B83C3-1E52-CC7C-0C8D-DC6727E57273}"/>
                </a:ext>
              </a:extLst>
            </p:cNvPr>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txBody>
            <a:bodyPr/>
            <a:lstStyle/>
            <a:p>
              <a:endParaRPr lang="ja-JP" altLang="en-US" dirty="0"/>
            </a:p>
          </p:txBody>
        </p:sp>
        <p:sp>
          <p:nvSpPr>
            <p:cNvPr id="7" name="TextBox 7">
              <a:extLst>
                <a:ext uri="{FF2B5EF4-FFF2-40B4-BE49-F238E27FC236}">
                  <a16:creationId xmlns:a16="http://schemas.microsoft.com/office/drawing/2014/main" id="{1D2BE86C-C6CA-8CCF-45B6-D210B81B0AF5}"/>
                </a:ext>
              </a:extLst>
            </p:cNvPr>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latin typeface="游ゴシック" panose="020B0400000000000000" pitchFamily="50" charset="-128"/>
                <a:ea typeface="游ゴシック" panose="020B0400000000000000" pitchFamily="50" charset="-128"/>
              </a:endParaRPr>
            </a:p>
          </p:txBody>
        </p:sp>
      </p:grpSp>
      <p:sp>
        <p:nvSpPr>
          <p:cNvPr id="8" name="Freeform 8">
            <a:extLst>
              <a:ext uri="{FF2B5EF4-FFF2-40B4-BE49-F238E27FC236}">
                <a16:creationId xmlns:a16="http://schemas.microsoft.com/office/drawing/2014/main" id="{885B7DF4-57EB-B816-4B51-D82C6B40D8D4}"/>
              </a:ext>
            </a:extLst>
          </p:cNvPr>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9A833639-8557-EE01-F542-93445AD0C491}"/>
              </a:ext>
            </a:extLst>
          </p:cNvPr>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a:extLst>
              <a:ext uri="{FF2B5EF4-FFF2-40B4-BE49-F238E27FC236}">
                <a16:creationId xmlns:a16="http://schemas.microsoft.com/office/drawing/2014/main" id="{B68CE5B3-9CCA-7E28-B652-69B99340DC74}"/>
              </a:ext>
            </a:extLst>
          </p:cNvPr>
          <p:cNvGrpSpPr/>
          <p:nvPr/>
        </p:nvGrpSpPr>
        <p:grpSpPr>
          <a:xfrm>
            <a:off x="1545003" y="1690018"/>
            <a:ext cx="15197994" cy="113257"/>
            <a:chOff x="0" y="0"/>
            <a:chExt cx="20263992" cy="151009"/>
          </a:xfrm>
        </p:grpSpPr>
        <p:sp>
          <p:nvSpPr>
            <p:cNvPr id="11" name="AutoShape 11">
              <a:extLst>
                <a:ext uri="{FF2B5EF4-FFF2-40B4-BE49-F238E27FC236}">
                  <a16:creationId xmlns:a16="http://schemas.microsoft.com/office/drawing/2014/main" id="{A65C6B87-E535-2B60-3D7A-1218FA33FD85}"/>
                </a:ext>
              </a:extLst>
            </p:cNvPr>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a:extLst>
                <a:ext uri="{FF2B5EF4-FFF2-40B4-BE49-F238E27FC236}">
                  <a16:creationId xmlns:a16="http://schemas.microsoft.com/office/drawing/2014/main" id="{5806EF6E-A187-85B3-AB16-D0DE064CB91B}"/>
                </a:ext>
              </a:extLst>
            </p:cNvPr>
            <p:cNvSpPr/>
            <p:nvPr/>
          </p:nvSpPr>
          <p:spPr>
            <a:xfrm>
              <a:off x="0" y="138309"/>
              <a:ext cx="20263992" cy="0"/>
            </a:xfrm>
            <a:prstGeom prst="line">
              <a:avLst/>
            </a:prstGeom>
            <a:ln w="25400" cap="flat">
              <a:solidFill>
                <a:srgbClr val="242424"/>
              </a:solidFill>
              <a:prstDash val="solid"/>
              <a:headEnd type="none" w="sm" len="sm"/>
              <a:tailEnd type="none" w="sm" len="sm"/>
            </a:ln>
          </p:spPr>
        </p:sp>
      </p:grpSp>
      <p:sp>
        <p:nvSpPr>
          <p:cNvPr id="22" name="TextBox 22">
            <a:extLst>
              <a:ext uri="{FF2B5EF4-FFF2-40B4-BE49-F238E27FC236}">
                <a16:creationId xmlns:a16="http://schemas.microsoft.com/office/drawing/2014/main" id="{9E42F2FB-447D-DB78-40ED-02175B375137}"/>
              </a:ext>
            </a:extLst>
          </p:cNvPr>
          <p:cNvSpPr txBox="1"/>
          <p:nvPr/>
        </p:nvSpPr>
        <p:spPr>
          <a:xfrm>
            <a:off x="10000951" y="3887875"/>
            <a:ext cx="358140" cy="406843"/>
          </a:xfrm>
          <a:prstGeom prst="rect">
            <a:avLst/>
          </a:prstGeom>
        </p:spPr>
        <p:txBody>
          <a:bodyPr wrap="square" lIns="0" tIns="0" rIns="0" bIns="0" rtlCol="0" anchor="t">
            <a:spAutoFit/>
          </a:bodyPr>
          <a:lstStyle/>
          <a:p>
            <a:pPr algn="ctr">
              <a:lnSpc>
                <a:spcPts val="3360"/>
              </a:lnSpc>
            </a:pPr>
            <a:endParaRPr lang="en-US" sz="2400" b="1" spc="360" dirty="0">
              <a:solidFill>
                <a:srgbClr val="242424"/>
              </a:solidFill>
              <a:latin typeface="Noto Sans JP Heavy"/>
              <a:ea typeface="Noto Sans JP Heavy"/>
              <a:cs typeface="Noto Sans JP Heavy"/>
              <a:sym typeface="Noto Sans JP Heavy"/>
            </a:endParaRPr>
          </a:p>
        </p:txBody>
      </p:sp>
      <p:sp>
        <p:nvSpPr>
          <p:cNvPr id="23" name="Freeform 23">
            <a:extLst>
              <a:ext uri="{FF2B5EF4-FFF2-40B4-BE49-F238E27FC236}">
                <a16:creationId xmlns:a16="http://schemas.microsoft.com/office/drawing/2014/main" id="{61EE54A7-9E15-90BF-D938-CBE7C8A82459}"/>
              </a:ext>
            </a:extLst>
          </p:cNvPr>
          <p:cNvSpPr/>
          <p:nvPr/>
        </p:nvSpPr>
        <p:spPr>
          <a:xfrm>
            <a:off x="5178049" y="8364688"/>
            <a:ext cx="574038" cy="610441"/>
          </a:xfrm>
          <a:custGeom>
            <a:avLst/>
            <a:gdLst/>
            <a:ahLst/>
            <a:cxnLst/>
            <a:rect l="l" t="t" r="r" b="b"/>
            <a:pathLst>
              <a:path w="1138323" h="1101069">
                <a:moveTo>
                  <a:pt x="0" y="0"/>
                </a:moveTo>
                <a:lnTo>
                  <a:pt x="1138323" y="0"/>
                </a:lnTo>
                <a:lnTo>
                  <a:pt x="1138323" y="1101069"/>
                </a:lnTo>
                <a:lnTo>
                  <a:pt x="0" y="1101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dirty="0"/>
          </a:p>
        </p:txBody>
      </p:sp>
      <p:sp>
        <p:nvSpPr>
          <p:cNvPr id="24" name="TextBox 24">
            <a:extLst>
              <a:ext uri="{FF2B5EF4-FFF2-40B4-BE49-F238E27FC236}">
                <a16:creationId xmlns:a16="http://schemas.microsoft.com/office/drawing/2014/main" id="{63702F52-75C6-F2B4-3D5C-8EF085A7DFDD}"/>
              </a:ext>
            </a:extLst>
          </p:cNvPr>
          <p:cNvSpPr txBox="1"/>
          <p:nvPr/>
        </p:nvSpPr>
        <p:spPr>
          <a:xfrm>
            <a:off x="1561332" y="2146119"/>
            <a:ext cx="2163382" cy="813749"/>
          </a:xfrm>
          <a:prstGeom prst="rect">
            <a:avLst/>
          </a:prstGeom>
        </p:spPr>
        <p:txBody>
          <a:bodyPr wrap="square" lIns="0" tIns="0" rIns="0" bIns="0" rtlCol="0" anchor="t">
            <a:spAutoFit/>
          </a:bodyPr>
          <a:lstStyle/>
          <a:p>
            <a:pPr>
              <a:lnSpc>
                <a:spcPts val="6720"/>
              </a:lnSpc>
            </a:pPr>
            <a:r>
              <a:rPr lang="ja-JP" altLang="en-US" sz="5400" b="1" dirty="0"/>
              <a:t>結果</a:t>
            </a:r>
            <a:endParaRPr kumimoji="1" lang="ja-JP" altLang="en-US" sz="5400" b="1" dirty="0"/>
          </a:p>
        </p:txBody>
      </p:sp>
      <p:sp>
        <p:nvSpPr>
          <p:cNvPr id="26" name="TextBox 26">
            <a:extLst>
              <a:ext uri="{FF2B5EF4-FFF2-40B4-BE49-F238E27FC236}">
                <a16:creationId xmlns:a16="http://schemas.microsoft.com/office/drawing/2014/main" id="{C862D65E-5FAB-9328-5394-CAB581D77545}"/>
              </a:ext>
            </a:extLst>
          </p:cNvPr>
          <p:cNvSpPr txBox="1"/>
          <p:nvPr/>
        </p:nvSpPr>
        <p:spPr>
          <a:xfrm>
            <a:off x="3459373" y="1449149"/>
            <a:ext cx="11369255"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28" name="テキスト ボックス 27">
            <a:extLst>
              <a:ext uri="{FF2B5EF4-FFF2-40B4-BE49-F238E27FC236}">
                <a16:creationId xmlns:a16="http://schemas.microsoft.com/office/drawing/2014/main" id="{B4A4DE80-5CDD-4FFB-1837-3C7DC9BEF8A4}"/>
              </a:ext>
            </a:extLst>
          </p:cNvPr>
          <p:cNvSpPr txBox="1"/>
          <p:nvPr/>
        </p:nvSpPr>
        <p:spPr>
          <a:xfrm>
            <a:off x="1218851" y="2930647"/>
            <a:ext cx="14249749" cy="1077218"/>
          </a:xfrm>
          <a:prstGeom prst="rect">
            <a:avLst/>
          </a:prstGeom>
          <a:noFill/>
        </p:spPr>
        <p:txBody>
          <a:bodyPr wrap="square">
            <a:spAutoFit/>
          </a:bodyPr>
          <a:lstStyle/>
          <a:p>
            <a:r>
              <a:rPr lang="en-US" altLang="ja-JP" sz="3200" dirty="0"/>
              <a:t>1.</a:t>
            </a:r>
            <a:r>
              <a:rPr lang="ja-JP" altLang="en-US" sz="3200" dirty="0"/>
              <a:t>登録された旅行期間に基づいて、「完了した旅行」「旅行中」「予定の旅行」「期間未設定」のいずれに該当するかを分類し、色分けで表示することが可能</a:t>
            </a:r>
            <a:endParaRPr lang="en-US" altLang="ja-JP" sz="3200" dirty="0"/>
          </a:p>
        </p:txBody>
      </p:sp>
      <p:pic>
        <p:nvPicPr>
          <p:cNvPr id="29" name="図 28">
            <a:extLst>
              <a:ext uri="{FF2B5EF4-FFF2-40B4-BE49-F238E27FC236}">
                <a16:creationId xmlns:a16="http://schemas.microsoft.com/office/drawing/2014/main" id="{E640621C-4272-679A-309D-E7D93A64E4C9}"/>
              </a:ext>
            </a:extLst>
          </p:cNvPr>
          <p:cNvPicPr>
            <a:picLocks noChangeAspect="1"/>
          </p:cNvPicPr>
          <p:nvPr/>
        </p:nvPicPr>
        <p:blipFill>
          <a:blip r:embed="rId9"/>
          <a:srcRect b="18646"/>
          <a:stretch>
            <a:fillRect/>
          </a:stretch>
        </p:blipFill>
        <p:spPr>
          <a:xfrm>
            <a:off x="2429856" y="4148320"/>
            <a:ext cx="5101266" cy="2451686"/>
          </a:xfrm>
          <a:prstGeom prst="rect">
            <a:avLst/>
          </a:prstGeom>
        </p:spPr>
      </p:pic>
      <p:sp>
        <p:nvSpPr>
          <p:cNvPr id="30" name="矢印: 右 29">
            <a:extLst>
              <a:ext uri="{FF2B5EF4-FFF2-40B4-BE49-F238E27FC236}">
                <a16:creationId xmlns:a16="http://schemas.microsoft.com/office/drawing/2014/main" id="{FB0349B5-59DC-EF07-AD74-C9E6465CD5AF}"/>
              </a:ext>
            </a:extLst>
          </p:cNvPr>
          <p:cNvSpPr/>
          <p:nvPr/>
        </p:nvSpPr>
        <p:spPr>
          <a:xfrm>
            <a:off x="8343725" y="4852077"/>
            <a:ext cx="1132236" cy="901347"/>
          </a:xfrm>
          <a:prstGeom prst="rightArrow">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5A5B26BC-212E-A94D-F59A-7F20E5ECA034}"/>
              </a:ext>
            </a:extLst>
          </p:cNvPr>
          <p:cNvPicPr>
            <a:picLocks noChangeAspect="1"/>
          </p:cNvPicPr>
          <p:nvPr/>
        </p:nvPicPr>
        <p:blipFill>
          <a:blip r:embed="rId10"/>
          <a:stretch>
            <a:fillRect/>
          </a:stretch>
        </p:blipFill>
        <p:spPr>
          <a:xfrm>
            <a:off x="10571734" y="4097592"/>
            <a:ext cx="4439666" cy="2258085"/>
          </a:xfrm>
          <a:prstGeom prst="rect">
            <a:avLst/>
          </a:prstGeom>
        </p:spPr>
      </p:pic>
      <p:sp>
        <p:nvSpPr>
          <p:cNvPr id="33" name="テキスト ボックス 32">
            <a:extLst>
              <a:ext uri="{FF2B5EF4-FFF2-40B4-BE49-F238E27FC236}">
                <a16:creationId xmlns:a16="http://schemas.microsoft.com/office/drawing/2014/main" id="{21951151-122B-1AEF-6763-9F310E31EBAB}"/>
              </a:ext>
            </a:extLst>
          </p:cNvPr>
          <p:cNvSpPr txBox="1"/>
          <p:nvPr/>
        </p:nvSpPr>
        <p:spPr>
          <a:xfrm>
            <a:off x="1202522" y="6943738"/>
            <a:ext cx="7602264" cy="1077218"/>
          </a:xfrm>
          <a:prstGeom prst="rect">
            <a:avLst/>
          </a:prstGeom>
          <a:noFill/>
        </p:spPr>
        <p:txBody>
          <a:bodyPr wrap="square">
            <a:spAutoFit/>
          </a:bodyPr>
          <a:lstStyle/>
          <a:p>
            <a:r>
              <a:rPr lang="en-US" altLang="ja-JP" sz="3200" dirty="0"/>
              <a:t>2. </a:t>
            </a:r>
            <a:r>
              <a:rPr lang="ja-JP" altLang="en-US" sz="3200" dirty="0"/>
              <a:t>旅行名や説明文に含まれるキーワードで</a:t>
            </a:r>
            <a:endParaRPr lang="en-US" altLang="ja-JP" sz="3200" dirty="0"/>
          </a:p>
          <a:p>
            <a:r>
              <a:rPr lang="ja-JP" altLang="en-US" sz="3200" dirty="0"/>
              <a:t>検索が可能である</a:t>
            </a:r>
          </a:p>
        </p:txBody>
      </p:sp>
      <p:sp>
        <p:nvSpPr>
          <p:cNvPr id="34" name="テキスト ボックス 33">
            <a:extLst>
              <a:ext uri="{FF2B5EF4-FFF2-40B4-BE49-F238E27FC236}">
                <a16:creationId xmlns:a16="http://schemas.microsoft.com/office/drawing/2014/main" id="{3523A757-50F4-2237-6A9D-2D5190D697A3}"/>
              </a:ext>
            </a:extLst>
          </p:cNvPr>
          <p:cNvSpPr txBox="1"/>
          <p:nvPr/>
        </p:nvSpPr>
        <p:spPr>
          <a:xfrm>
            <a:off x="2124514" y="8434236"/>
            <a:ext cx="3200400" cy="461665"/>
          </a:xfrm>
          <a:prstGeom prst="rect">
            <a:avLst/>
          </a:prstGeom>
          <a:noFill/>
        </p:spPr>
        <p:txBody>
          <a:bodyPr wrap="square" rtlCol="0">
            <a:spAutoFit/>
          </a:bodyPr>
          <a:lstStyle/>
          <a:p>
            <a:r>
              <a:rPr kumimoji="1" lang="ja-JP" altLang="en-US" sz="2400" b="1" dirty="0">
                <a:latin typeface="游ゴシック" panose="020B0400000000000000" pitchFamily="50" charset="-128"/>
                <a:ea typeface="游ゴシック" panose="020B0400000000000000" pitchFamily="50" charset="-128"/>
              </a:rPr>
              <a:t>旅行名が分からない</a:t>
            </a:r>
          </a:p>
        </p:txBody>
      </p:sp>
      <p:sp>
        <p:nvSpPr>
          <p:cNvPr id="35" name="テキスト ボックス 34">
            <a:extLst>
              <a:ext uri="{FF2B5EF4-FFF2-40B4-BE49-F238E27FC236}">
                <a16:creationId xmlns:a16="http://schemas.microsoft.com/office/drawing/2014/main" id="{42A90C0C-0631-E7D3-84FF-61728E4867D9}"/>
              </a:ext>
            </a:extLst>
          </p:cNvPr>
          <p:cNvSpPr txBox="1"/>
          <p:nvPr/>
        </p:nvSpPr>
        <p:spPr>
          <a:xfrm>
            <a:off x="6030267" y="8410272"/>
            <a:ext cx="3996445" cy="461665"/>
          </a:xfrm>
          <a:prstGeom prst="rect">
            <a:avLst/>
          </a:prstGeom>
          <a:noFill/>
        </p:spPr>
        <p:txBody>
          <a:bodyPr wrap="square" rtlCol="0">
            <a:spAutoFit/>
          </a:bodyPr>
          <a:lstStyle/>
          <a:p>
            <a:r>
              <a:rPr lang="ja-JP" altLang="en-US" sz="2400" b="1" dirty="0">
                <a:latin typeface="游ゴシック" panose="020B0400000000000000" pitchFamily="50" charset="-128"/>
                <a:ea typeface="游ゴシック" panose="020B0400000000000000" pitchFamily="50" charset="-128"/>
              </a:rPr>
              <a:t>関連するキーワードで検索</a:t>
            </a:r>
            <a:endParaRPr kumimoji="1" lang="ja-JP" altLang="en-US" sz="2400" b="1" dirty="0">
              <a:latin typeface="游ゴシック" panose="020B0400000000000000" pitchFamily="50" charset="-128"/>
              <a:ea typeface="游ゴシック" panose="020B0400000000000000" pitchFamily="50" charset="-128"/>
            </a:endParaRPr>
          </a:p>
        </p:txBody>
      </p:sp>
      <p:sp>
        <p:nvSpPr>
          <p:cNvPr id="36" name="Freeform 23">
            <a:extLst>
              <a:ext uri="{FF2B5EF4-FFF2-40B4-BE49-F238E27FC236}">
                <a16:creationId xmlns:a16="http://schemas.microsoft.com/office/drawing/2014/main" id="{AC792902-FE65-263F-F6F7-D8FFF20A5774}"/>
              </a:ext>
            </a:extLst>
          </p:cNvPr>
          <p:cNvSpPr/>
          <p:nvPr/>
        </p:nvSpPr>
        <p:spPr>
          <a:xfrm>
            <a:off x="10017873" y="8364688"/>
            <a:ext cx="574038" cy="610441"/>
          </a:xfrm>
          <a:custGeom>
            <a:avLst/>
            <a:gdLst/>
            <a:ahLst/>
            <a:cxnLst/>
            <a:rect l="l" t="t" r="r" b="b"/>
            <a:pathLst>
              <a:path w="1138323" h="1101069">
                <a:moveTo>
                  <a:pt x="0" y="0"/>
                </a:moveTo>
                <a:lnTo>
                  <a:pt x="1138323" y="0"/>
                </a:lnTo>
                <a:lnTo>
                  <a:pt x="1138323" y="1101069"/>
                </a:lnTo>
                <a:lnTo>
                  <a:pt x="0" y="11010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dirty="0"/>
          </a:p>
        </p:txBody>
      </p:sp>
      <p:sp>
        <p:nvSpPr>
          <p:cNvPr id="37" name="テキスト ボックス 36">
            <a:extLst>
              <a:ext uri="{FF2B5EF4-FFF2-40B4-BE49-F238E27FC236}">
                <a16:creationId xmlns:a16="http://schemas.microsoft.com/office/drawing/2014/main" id="{AE1C8076-54E7-D7D9-7EFF-3CE5B80FD66B}"/>
              </a:ext>
            </a:extLst>
          </p:cNvPr>
          <p:cNvSpPr txBox="1"/>
          <p:nvPr/>
        </p:nvSpPr>
        <p:spPr>
          <a:xfrm>
            <a:off x="10876450" y="8427658"/>
            <a:ext cx="5791200" cy="461665"/>
          </a:xfrm>
          <a:prstGeom prst="rect">
            <a:avLst/>
          </a:prstGeom>
          <a:noFill/>
        </p:spPr>
        <p:txBody>
          <a:bodyPr wrap="square" rtlCol="0">
            <a:spAutoFit/>
          </a:bodyPr>
          <a:lstStyle/>
          <a:p>
            <a:r>
              <a:rPr lang="ja-JP" altLang="en-US" sz="2400" b="1" dirty="0">
                <a:latin typeface="游ゴシック" panose="020B0400000000000000" pitchFamily="50" charset="-128"/>
                <a:ea typeface="游ゴシック" panose="020B0400000000000000" pitchFamily="50" charset="-128"/>
              </a:rPr>
              <a:t>目的の旅行を特定することが可能</a:t>
            </a:r>
            <a:endParaRPr kumimoji="1" lang="ja-JP" altLang="en-US" sz="2400" b="1" dirty="0">
              <a:latin typeface="游ゴシック" panose="020B0400000000000000" pitchFamily="50" charset="-128"/>
              <a:ea typeface="游ゴシック" panose="020B0400000000000000" pitchFamily="50" charset="-128"/>
            </a:endParaRPr>
          </a:p>
        </p:txBody>
      </p:sp>
      <p:sp>
        <p:nvSpPr>
          <p:cNvPr id="14" name="テキスト ボックス 13">
            <a:extLst>
              <a:ext uri="{FF2B5EF4-FFF2-40B4-BE49-F238E27FC236}">
                <a16:creationId xmlns:a16="http://schemas.microsoft.com/office/drawing/2014/main" id="{9B860A8A-BBC1-DE82-39F9-E85966E2B0B3}"/>
              </a:ext>
            </a:extLst>
          </p:cNvPr>
          <p:cNvSpPr txBox="1"/>
          <p:nvPr/>
        </p:nvSpPr>
        <p:spPr>
          <a:xfrm>
            <a:off x="16716103" y="8763995"/>
            <a:ext cx="1143000" cy="769441"/>
          </a:xfrm>
          <a:prstGeom prst="rect">
            <a:avLst/>
          </a:prstGeom>
          <a:noFill/>
        </p:spPr>
        <p:txBody>
          <a:bodyPr wrap="square" rtlCol="0">
            <a:spAutoFit/>
          </a:bodyPr>
          <a:lstStyle/>
          <a:p>
            <a:r>
              <a:rPr kumimoji="1" lang="en-US" altLang="ja-JP" sz="4400" dirty="0">
                <a:latin typeface="+mn-ea"/>
              </a:rPr>
              <a:t>6</a:t>
            </a:r>
            <a:endParaRPr kumimoji="1" lang="ja-JP" altLang="en-US" sz="4400" dirty="0">
              <a:latin typeface="+mn-ea"/>
            </a:endParaRPr>
          </a:p>
        </p:txBody>
      </p:sp>
    </p:spTree>
    <p:extLst>
      <p:ext uri="{BB962C8B-B14F-4D97-AF65-F5344CB8AC3E}">
        <p14:creationId xmlns:p14="http://schemas.microsoft.com/office/powerpoint/2010/main" val="47754196"/>
      </p:ext>
    </p:extLst>
  </p:cSld>
  <p:clrMapOvr>
    <a:masterClrMapping/>
  </p:clrMapOvr>
  <mc:AlternateContent xmlns:mc="http://schemas.openxmlformats.org/markup-compatibility/2006">
    <mc:Choice xmlns:p14="http://schemas.microsoft.com/office/powerpoint/2010/main" Requires="p14">
      <p:transition spd="slow" p14:dur="2000" advTm="198"/>
    </mc:Choice>
    <mc:Fallback>
      <p:transition spd="slow" advTm="19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6F6"/>
        </a:solidFill>
        <a:effectLst/>
      </p:bgPr>
    </p:bg>
    <p:spTree>
      <p:nvGrpSpPr>
        <p:cNvPr id="1" name=""/>
        <p:cNvGrpSpPr/>
        <p:nvPr/>
      </p:nvGrpSpPr>
      <p:grpSpPr>
        <a:xfrm>
          <a:off x="0" y="0"/>
          <a:ext cx="0" cy="0"/>
          <a:chOff x="0" y="0"/>
          <a:chExt cx="0" cy="0"/>
        </a:xfrm>
      </p:grpSpPr>
      <p:grpSp>
        <p:nvGrpSpPr>
          <p:cNvPr id="2" name="Group 2"/>
          <p:cNvGrpSpPr/>
          <p:nvPr/>
        </p:nvGrpSpPr>
        <p:grpSpPr>
          <a:xfrm>
            <a:off x="476250" y="476250"/>
            <a:ext cx="17335500" cy="9334500"/>
            <a:chOff x="0" y="0"/>
            <a:chExt cx="4565728" cy="2458469"/>
          </a:xfrm>
        </p:grpSpPr>
        <p:sp>
          <p:nvSpPr>
            <p:cNvPr id="3" name="Freeform 3"/>
            <p:cNvSpPr/>
            <p:nvPr/>
          </p:nvSpPr>
          <p:spPr>
            <a:xfrm>
              <a:off x="0" y="0"/>
              <a:ext cx="4565728" cy="2458469"/>
            </a:xfrm>
            <a:custGeom>
              <a:avLst/>
              <a:gdLst/>
              <a:ahLst/>
              <a:cxnLst/>
              <a:rect l="l" t="t" r="r" b="b"/>
              <a:pathLst>
                <a:path w="4565728" h="2458469">
                  <a:moveTo>
                    <a:pt x="0" y="0"/>
                  </a:moveTo>
                  <a:lnTo>
                    <a:pt x="4565728" y="0"/>
                  </a:lnTo>
                  <a:lnTo>
                    <a:pt x="4565728" y="2458469"/>
                  </a:lnTo>
                  <a:lnTo>
                    <a:pt x="0" y="2458469"/>
                  </a:lnTo>
                  <a:close/>
                </a:path>
              </a:pathLst>
            </a:custGeom>
            <a:solidFill>
              <a:srgbClr val="000000">
                <a:alpha val="0"/>
              </a:srgbClr>
            </a:solidFill>
            <a:ln w="19050" cap="sq">
              <a:solidFill>
                <a:srgbClr val="C8C8C8"/>
              </a:solidFill>
              <a:prstDash val="solid"/>
              <a:miter/>
            </a:ln>
          </p:spPr>
        </p:sp>
        <p:sp>
          <p:nvSpPr>
            <p:cNvPr id="4" name="TextBox 4"/>
            <p:cNvSpPr txBox="1"/>
            <p:nvPr/>
          </p:nvSpPr>
          <p:spPr>
            <a:xfrm>
              <a:off x="0" y="-28575"/>
              <a:ext cx="4565728" cy="2487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19125" y="514350"/>
            <a:ext cx="17049750" cy="9048750"/>
            <a:chOff x="0" y="0"/>
            <a:chExt cx="4490469" cy="2383210"/>
          </a:xfrm>
        </p:grpSpPr>
        <p:sp>
          <p:nvSpPr>
            <p:cNvPr id="6" name="Freeform 6"/>
            <p:cNvSpPr/>
            <p:nvPr/>
          </p:nvSpPr>
          <p:spPr>
            <a:xfrm>
              <a:off x="0" y="0"/>
              <a:ext cx="4490469" cy="2383210"/>
            </a:xfrm>
            <a:custGeom>
              <a:avLst/>
              <a:gdLst/>
              <a:ahLst/>
              <a:cxnLst/>
              <a:rect l="l" t="t" r="r" b="b"/>
              <a:pathLst>
                <a:path w="4490469" h="2383210">
                  <a:moveTo>
                    <a:pt x="0" y="0"/>
                  </a:moveTo>
                  <a:lnTo>
                    <a:pt x="4490469" y="0"/>
                  </a:lnTo>
                  <a:lnTo>
                    <a:pt x="4490469" y="2383210"/>
                  </a:lnTo>
                  <a:lnTo>
                    <a:pt x="0" y="2383210"/>
                  </a:lnTo>
                  <a:close/>
                </a:path>
              </a:pathLst>
            </a:custGeom>
            <a:solidFill>
              <a:srgbClr val="FFFFFF"/>
            </a:solidFill>
            <a:ln w="19050" cap="sq">
              <a:solidFill>
                <a:srgbClr val="C8C8C8"/>
              </a:solidFill>
              <a:prstDash val="solid"/>
              <a:miter/>
            </a:ln>
          </p:spPr>
        </p:sp>
        <p:sp>
          <p:nvSpPr>
            <p:cNvPr id="7" name="TextBox 7"/>
            <p:cNvSpPr txBox="1"/>
            <p:nvPr/>
          </p:nvSpPr>
          <p:spPr>
            <a:xfrm>
              <a:off x="0" y="-28575"/>
              <a:ext cx="4490469" cy="241178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H="1" flipV="1">
            <a:off x="600075" y="600075"/>
            <a:ext cx="1161353" cy="1146572"/>
          </a:xfrm>
          <a:custGeom>
            <a:avLst/>
            <a:gdLst/>
            <a:ahLst/>
            <a:cxnLst/>
            <a:rect l="l" t="t" r="r" b="b"/>
            <a:pathLst>
              <a:path w="1161353" h="1146572">
                <a:moveTo>
                  <a:pt x="1161353" y="1146572"/>
                </a:moveTo>
                <a:lnTo>
                  <a:pt x="0" y="1146572"/>
                </a:lnTo>
                <a:lnTo>
                  <a:pt x="0" y="0"/>
                </a:lnTo>
                <a:lnTo>
                  <a:pt x="1161353" y="0"/>
                </a:lnTo>
                <a:lnTo>
                  <a:pt x="1161353" y="11465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00000">
            <a:off x="79989" y="36952"/>
            <a:ext cx="1534310" cy="1537105"/>
          </a:xfrm>
          <a:custGeom>
            <a:avLst/>
            <a:gdLst/>
            <a:ahLst/>
            <a:cxnLst/>
            <a:rect l="l" t="t" r="r" b="b"/>
            <a:pathLst>
              <a:path w="1534310" h="1537105">
                <a:moveTo>
                  <a:pt x="0" y="0"/>
                </a:moveTo>
                <a:lnTo>
                  <a:pt x="1534311" y="0"/>
                </a:lnTo>
                <a:lnTo>
                  <a:pt x="1534311" y="1537105"/>
                </a:lnTo>
                <a:lnTo>
                  <a:pt x="0" y="15371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45003" y="1690018"/>
            <a:ext cx="15197994" cy="113257"/>
            <a:chOff x="0" y="0"/>
            <a:chExt cx="20263992" cy="151009"/>
          </a:xfrm>
        </p:grpSpPr>
        <p:sp>
          <p:nvSpPr>
            <p:cNvPr id="11" name="AutoShape 11"/>
            <p:cNvSpPr/>
            <p:nvPr/>
          </p:nvSpPr>
          <p:spPr>
            <a:xfrm>
              <a:off x="0" y="12700"/>
              <a:ext cx="20263992" cy="0"/>
            </a:xfrm>
            <a:prstGeom prst="line">
              <a:avLst/>
            </a:prstGeom>
            <a:ln w="25400" cap="flat">
              <a:solidFill>
                <a:srgbClr val="242424"/>
              </a:solidFill>
              <a:prstDash val="solid"/>
              <a:headEnd type="none" w="sm" len="sm"/>
              <a:tailEnd type="none" w="sm" len="sm"/>
            </a:ln>
          </p:spPr>
        </p:sp>
        <p:sp>
          <p:nvSpPr>
            <p:cNvPr id="12" name="AutoShape 12"/>
            <p:cNvSpPr/>
            <p:nvPr/>
          </p:nvSpPr>
          <p:spPr>
            <a:xfrm>
              <a:off x="0" y="138309"/>
              <a:ext cx="20263992" cy="0"/>
            </a:xfrm>
            <a:prstGeom prst="line">
              <a:avLst/>
            </a:prstGeom>
            <a:ln w="25400" cap="flat">
              <a:solidFill>
                <a:srgbClr val="242424"/>
              </a:solidFill>
              <a:prstDash val="solid"/>
              <a:headEnd type="none" w="sm" len="sm"/>
              <a:tailEnd type="none" w="sm" len="sm"/>
            </a:ln>
          </p:spPr>
        </p:sp>
      </p:grpSp>
      <p:grpSp>
        <p:nvGrpSpPr>
          <p:cNvPr id="13" name="Group 13"/>
          <p:cNvGrpSpPr/>
          <p:nvPr/>
        </p:nvGrpSpPr>
        <p:grpSpPr>
          <a:xfrm>
            <a:off x="2719694" y="3058907"/>
            <a:ext cx="2827577" cy="28275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EFEFEF"/>
            </a:solidFill>
          </p:spPr>
        </p:sp>
        <p:sp>
          <p:nvSpPr>
            <p:cNvPr id="15" name="TextBox 15"/>
            <p:cNvSpPr txBox="1"/>
            <p:nvPr/>
          </p:nvSpPr>
          <p:spPr>
            <a:xfrm>
              <a:off x="88900" y="60325"/>
              <a:ext cx="635000" cy="6635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936784" y="6137593"/>
            <a:ext cx="4393396" cy="599440"/>
          </a:xfrm>
          <a:prstGeom prst="rect">
            <a:avLst/>
          </a:prstGeom>
        </p:spPr>
        <p:txBody>
          <a:bodyPr lIns="0" tIns="0" rIns="0" bIns="0" rtlCol="0" anchor="t">
            <a:spAutoFit/>
          </a:bodyPr>
          <a:lstStyle/>
          <a:p>
            <a:pPr algn="ctr">
              <a:lnSpc>
                <a:spcPts val="5120"/>
              </a:lnSpc>
            </a:pPr>
            <a:r>
              <a:rPr lang="ja-JP" altLang="en-US" sz="3200" b="1" spc="160" dirty="0">
                <a:solidFill>
                  <a:srgbClr val="242424"/>
                </a:solidFill>
                <a:latin typeface="Noto Sans JP Heavy"/>
                <a:ea typeface="Noto Sans JP Heavy"/>
                <a:cs typeface="Noto Sans JP Heavy"/>
                <a:sym typeface="Noto Sans JP Heavy"/>
              </a:rPr>
              <a:t>地図の表示</a:t>
            </a:r>
            <a:endParaRPr lang="en-US" sz="3200" b="1" spc="160" dirty="0">
              <a:solidFill>
                <a:srgbClr val="242424"/>
              </a:solidFill>
              <a:latin typeface="Noto Sans JP Heavy"/>
              <a:ea typeface="Noto Sans JP Heavy"/>
              <a:cs typeface="Noto Sans JP Heavy"/>
              <a:sym typeface="Noto Sans JP Heavy"/>
            </a:endParaRPr>
          </a:p>
        </p:txBody>
      </p:sp>
      <p:sp>
        <p:nvSpPr>
          <p:cNvPr id="17" name="TextBox 17"/>
          <p:cNvSpPr txBox="1"/>
          <p:nvPr/>
        </p:nvSpPr>
        <p:spPr>
          <a:xfrm>
            <a:off x="2719694" y="7749992"/>
            <a:ext cx="4012925" cy="1292662"/>
          </a:xfrm>
          <a:prstGeom prst="rect">
            <a:avLst/>
          </a:prstGeom>
        </p:spPr>
        <p:txBody>
          <a:bodyPr wrap="square" lIns="0" tIns="0" rIns="0" bIns="0" rtlCol="0" anchor="t">
            <a:spAutoFit/>
          </a:bodyPr>
          <a:lstStyle/>
          <a:p>
            <a:r>
              <a:rPr lang="ja-JP" altLang="en-US" sz="2800" b="1" dirty="0">
                <a:latin typeface="游ゴシック" panose="020B0400000000000000" pitchFamily="50" charset="-128"/>
                <a:ea typeface="游ゴシック" panose="020B0400000000000000" pitchFamily="50" charset="-128"/>
              </a:rPr>
              <a:t>旅行先の地理的な</a:t>
            </a:r>
            <a:endParaRPr lang="en-US" altLang="ja-JP" sz="2800" b="1" dirty="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位置関係を視覚的に</a:t>
            </a:r>
            <a:endParaRPr lang="en-US" altLang="ja-JP" sz="2800" b="1" dirty="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把握できる</a:t>
            </a:r>
            <a:endParaRPr lang="en-US" sz="2800" b="1" dirty="0">
              <a:solidFill>
                <a:srgbClr val="242424"/>
              </a:solidFill>
              <a:latin typeface="游ゴシック" panose="020B0400000000000000" pitchFamily="50" charset="-128"/>
              <a:ea typeface="游ゴシック" panose="020B0400000000000000" pitchFamily="50" charset="-128"/>
              <a:cs typeface="Noto Sans JP Bold"/>
              <a:sym typeface="Noto Sans JP Bold"/>
            </a:endParaRPr>
          </a:p>
        </p:txBody>
      </p:sp>
      <p:grpSp>
        <p:nvGrpSpPr>
          <p:cNvPr id="19" name="Group 19"/>
          <p:cNvGrpSpPr/>
          <p:nvPr/>
        </p:nvGrpSpPr>
        <p:grpSpPr>
          <a:xfrm>
            <a:off x="12740729" y="3058907"/>
            <a:ext cx="2827577" cy="28275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EFEFEF"/>
            </a:solidFill>
          </p:spPr>
        </p:sp>
        <p:sp>
          <p:nvSpPr>
            <p:cNvPr id="21" name="TextBox 21"/>
            <p:cNvSpPr txBox="1"/>
            <p:nvPr/>
          </p:nvSpPr>
          <p:spPr>
            <a:xfrm>
              <a:off x="88900" y="60325"/>
              <a:ext cx="635000" cy="66357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957820" y="6137593"/>
            <a:ext cx="4393396" cy="597023"/>
          </a:xfrm>
          <a:prstGeom prst="rect">
            <a:avLst/>
          </a:prstGeom>
        </p:spPr>
        <p:txBody>
          <a:bodyPr lIns="0" tIns="0" rIns="0" bIns="0" rtlCol="0" anchor="t">
            <a:spAutoFit/>
          </a:bodyPr>
          <a:lstStyle/>
          <a:p>
            <a:pPr algn="ctr">
              <a:lnSpc>
                <a:spcPts val="5120"/>
              </a:lnSpc>
            </a:pPr>
            <a:r>
              <a:rPr lang="ja-JP" altLang="en-US" sz="3200" b="1" spc="160" dirty="0">
                <a:solidFill>
                  <a:srgbClr val="242424"/>
                </a:solidFill>
                <a:latin typeface="Noto Sans JP Heavy"/>
                <a:ea typeface="Noto Sans JP Heavy"/>
                <a:cs typeface="Noto Sans JP Heavy"/>
                <a:sym typeface="Noto Sans JP Heavy"/>
              </a:rPr>
              <a:t>訪問順の入れ替え機能</a:t>
            </a:r>
            <a:endParaRPr lang="en-US" sz="3200" b="1" spc="160" dirty="0">
              <a:solidFill>
                <a:srgbClr val="242424"/>
              </a:solidFill>
              <a:latin typeface="Noto Sans JP Heavy"/>
              <a:ea typeface="Noto Sans JP Heavy"/>
              <a:cs typeface="Noto Sans JP Heavy"/>
              <a:sym typeface="Noto Sans JP Heavy"/>
            </a:endParaRPr>
          </a:p>
        </p:txBody>
      </p:sp>
      <p:sp>
        <p:nvSpPr>
          <p:cNvPr id="24" name="Freeform 24"/>
          <p:cNvSpPr/>
          <p:nvPr/>
        </p:nvSpPr>
        <p:spPr>
          <a:xfrm>
            <a:off x="13199290" y="3611253"/>
            <a:ext cx="1910455" cy="1722883"/>
          </a:xfrm>
          <a:custGeom>
            <a:avLst/>
            <a:gdLst/>
            <a:ahLst/>
            <a:cxnLst/>
            <a:rect l="l" t="t" r="r" b="b"/>
            <a:pathLst>
              <a:path w="1910455" h="1722883">
                <a:moveTo>
                  <a:pt x="0" y="0"/>
                </a:moveTo>
                <a:lnTo>
                  <a:pt x="1910456" y="0"/>
                </a:lnTo>
                <a:lnTo>
                  <a:pt x="1910456" y="1722884"/>
                </a:lnTo>
                <a:lnTo>
                  <a:pt x="0" y="1722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5" name="Group 25"/>
          <p:cNvGrpSpPr/>
          <p:nvPr/>
        </p:nvGrpSpPr>
        <p:grpSpPr>
          <a:xfrm>
            <a:off x="7730212" y="3058907"/>
            <a:ext cx="2827577" cy="28275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EFEFEF"/>
            </a:solidFill>
          </p:spPr>
        </p:sp>
        <p:sp>
          <p:nvSpPr>
            <p:cNvPr id="27" name="TextBox 27"/>
            <p:cNvSpPr txBox="1"/>
            <p:nvPr/>
          </p:nvSpPr>
          <p:spPr>
            <a:xfrm>
              <a:off x="88900" y="60325"/>
              <a:ext cx="635000" cy="66357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6947302" y="6137593"/>
            <a:ext cx="4393396" cy="1251048"/>
          </a:xfrm>
          <a:prstGeom prst="rect">
            <a:avLst/>
          </a:prstGeom>
        </p:spPr>
        <p:txBody>
          <a:bodyPr lIns="0" tIns="0" rIns="0" bIns="0" rtlCol="0" anchor="t">
            <a:spAutoFit/>
          </a:bodyPr>
          <a:lstStyle/>
          <a:p>
            <a:pPr algn="ctr">
              <a:lnSpc>
                <a:spcPts val="5120"/>
              </a:lnSpc>
            </a:pPr>
            <a:r>
              <a:rPr lang="ja-JP" altLang="en-US" sz="3200" b="1" spc="160" dirty="0">
                <a:solidFill>
                  <a:srgbClr val="242424"/>
                </a:solidFill>
                <a:latin typeface="Noto Sans JP Heavy"/>
                <a:ea typeface="Noto Sans JP Heavy"/>
                <a:cs typeface="Noto Sans JP Heavy"/>
                <a:sym typeface="Noto Sans JP Heavy"/>
              </a:rPr>
              <a:t>所持品チェックリスト機能</a:t>
            </a:r>
            <a:endParaRPr lang="en-US" sz="3200" b="1" spc="160" dirty="0">
              <a:solidFill>
                <a:srgbClr val="242424"/>
              </a:solidFill>
              <a:latin typeface="Noto Sans JP Heavy"/>
              <a:ea typeface="Noto Sans JP Heavy"/>
              <a:cs typeface="Noto Sans JP Heavy"/>
              <a:sym typeface="Noto Sans JP Heavy"/>
            </a:endParaRPr>
          </a:p>
        </p:txBody>
      </p:sp>
      <p:sp>
        <p:nvSpPr>
          <p:cNvPr id="30" name="Freeform 30"/>
          <p:cNvSpPr/>
          <p:nvPr/>
        </p:nvSpPr>
        <p:spPr>
          <a:xfrm>
            <a:off x="8243253" y="3611253"/>
            <a:ext cx="1801494" cy="1722883"/>
          </a:xfrm>
          <a:custGeom>
            <a:avLst/>
            <a:gdLst/>
            <a:ahLst/>
            <a:cxnLst/>
            <a:rect l="l" t="t" r="r" b="b"/>
            <a:pathLst>
              <a:path w="1801494" h="1722883">
                <a:moveTo>
                  <a:pt x="0" y="0"/>
                </a:moveTo>
                <a:lnTo>
                  <a:pt x="1801494" y="0"/>
                </a:lnTo>
                <a:lnTo>
                  <a:pt x="1801494" y="1722884"/>
                </a:lnTo>
                <a:lnTo>
                  <a:pt x="0" y="17228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TextBox 31"/>
          <p:cNvSpPr txBox="1"/>
          <p:nvPr/>
        </p:nvSpPr>
        <p:spPr>
          <a:xfrm>
            <a:off x="3459373" y="1449149"/>
            <a:ext cx="11369255" cy="539315"/>
          </a:xfrm>
          <a:prstGeom prst="rect">
            <a:avLst/>
          </a:prstGeom>
        </p:spPr>
        <p:txBody>
          <a:bodyPr lIns="0" tIns="0" rIns="0" bIns="0" rtlCol="0" anchor="t">
            <a:spAutoFit/>
          </a:bodyPr>
          <a:lstStyle/>
          <a:p>
            <a:pPr algn="ctr">
              <a:lnSpc>
                <a:spcPts val="4480"/>
              </a:lnSpc>
            </a:pPr>
            <a:r>
              <a:rPr lang="en-US" sz="3200" b="1" spc="480" dirty="0">
                <a:solidFill>
                  <a:srgbClr val="242424"/>
                </a:solidFill>
                <a:latin typeface="Noto Sans JP Heavy"/>
                <a:ea typeface="Noto Sans JP Heavy"/>
                <a:cs typeface="Noto Sans JP Heavy"/>
                <a:sym typeface="Noto Sans JP Heavy"/>
              </a:rPr>
              <a:t> </a:t>
            </a:r>
          </a:p>
        </p:txBody>
      </p:sp>
      <p:sp>
        <p:nvSpPr>
          <p:cNvPr id="33" name="テキスト ボックス 32">
            <a:extLst>
              <a:ext uri="{FF2B5EF4-FFF2-40B4-BE49-F238E27FC236}">
                <a16:creationId xmlns:a16="http://schemas.microsoft.com/office/drawing/2014/main" id="{00565B49-8C81-BEE1-3C31-C4EBF113A5D7}"/>
              </a:ext>
            </a:extLst>
          </p:cNvPr>
          <p:cNvSpPr txBox="1"/>
          <p:nvPr/>
        </p:nvSpPr>
        <p:spPr>
          <a:xfrm>
            <a:off x="1696948" y="2049526"/>
            <a:ext cx="9266464" cy="830997"/>
          </a:xfrm>
          <a:prstGeom prst="rect">
            <a:avLst/>
          </a:prstGeom>
          <a:noFill/>
        </p:spPr>
        <p:txBody>
          <a:bodyPr wrap="square">
            <a:spAutoFit/>
          </a:bodyPr>
          <a:lstStyle/>
          <a:p>
            <a:r>
              <a:rPr lang="ja-JP" altLang="en-US" sz="4800" b="1" dirty="0"/>
              <a:t>今後の課題</a:t>
            </a:r>
            <a:endParaRPr kumimoji="1" lang="ja-JP" altLang="en-US" sz="4800" b="1" dirty="0"/>
          </a:p>
        </p:txBody>
      </p:sp>
      <p:pic>
        <p:nvPicPr>
          <p:cNvPr id="1028" name="Picture 4" descr="地球の白黒フリー素材 モノクロ無料イラスト | かくぬる素材工房">
            <a:extLst>
              <a:ext uri="{FF2B5EF4-FFF2-40B4-BE49-F238E27FC236}">
                <a16:creationId xmlns:a16="http://schemas.microsoft.com/office/drawing/2014/main" id="{413B43E0-8CEB-23C5-1ADB-B4DC21B9BB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58869" y="3455835"/>
            <a:ext cx="2333769" cy="2074461"/>
          </a:xfrm>
          <a:prstGeom prst="rect">
            <a:avLst/>
          </a:prstGeom>
          <a:noFill/>
          <a:extLst>
            <a:ext uri="{909E8E84-426E-40DD-AFC4-6F175D3DCCD1}">
              <a14:hiddenFill xmlns:a14="http://schemas.microsoft.com/office/drawing/2010/main">
                <a:solidFill>
                  <a:srgbClr val="FFFFFF"/>
                </a:solidFill>
              </a14:hiddenFill>
            </a:ext>
          </a:extLst>
        </p:spPr>
      </p:pic>
      <p:sp>
        <p:nvSpPr>
          <p:cNvPr id="35" name="テキスト ボックス 34">
            <a:extLst>
              <a:ext uri="{FF2B5EF4-FFF2-40B4-BE49-F238E27FC236}">
                <a16:creationId xmlns:a16="http://schemas.microsoft.com/office/drawing/2014/main" id="{86F571E6-46CC-189F-15AC-687A0A8DAC96}"/>
              </a:ext>
            </a:extLst>
          </p:cNvPr>
          <p:cNvSpPr txBox="1"/>
          <p:nvPr/>
        </p:nvSpPr>
        <p:spPr>
          <a:xfrm>
            <a:off x="7229822" y="7742619"/>
            <a:ext cx="4230795" cy="1384995"/>
          </a:xfrm>
          <a:prstGeom prst="rect">
            <a:avLst/>
          </a:prstGeom>
          <a:noFill/>
        </p:spPr>
        <p:txBody>
          <a:bodyPr wrap="square">
            <a:spAutoFit/>
          </a:bodyPr>
          <a:lstStyle/>
          <a:p>
            <a:r>
              <a:rPr lang="ja-JP" altLang="en-US" sz="2800" b="1" dirty="0">
                <a:latin typeface="游ゴシック" panose="020B0400000000000000" pitchFamily="50" charset="-128"/>
                <a:ea typeface="游ゴシック" panose="020B0400000000000000" pitchFamily="50" charset="-128"/>
              </a:rPr>
              <a:t>旅行準備の漏れを防ぎ、</a:t>
            </a:r>
            <a:endParaRPr lang="en-US" altLang="ja-JP" sz="2800" b="1" dirty="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所持品の共有が効率的</a:t>
            </a:r>
            <a:endParaRPr lang="en-US" altLang="ja-JP" sz="2800" b="1" dirty="0">
              <a:latin typeface="游ゴシック" panose="020B0400000000000000" pitchFamily="50" charset="-128"/>
              <a:ea typeface="游ゴシック" panose="020B0400000000000000" pitchFamily="50" charset="-128"/>
            </a:endParaRPr>
          </a:p>
          <a:p>
            <a:r>
              <a:rPr lang="ja-JP" altLang="en-US" sz="2800" b="1" dirty="0">
                <a:latin typeface="游ゴシック" panose="020B0400000000000000" pitchFamily="50" charset="-128"/>
                <a:ea typeface="游ゴシック" panose="020B0400000000000000" pitchFamily="50" charset="-128"/>
              </a:rPr>
              <a:t>にできる</a:t>
            </a:r>
            <a:endParaRPr lang="en-US" altLang="ja-JP" sz="2800" b="1" dirty="0">
              <a:solidFill>
                <a:srgbClr val="242424"/>
              </a:solidFill>
              <a:latin typeface="游ゴシック" panose="020B0400000000000000" pitchFamily="50" charset="-128"/>
              <a:ea typeface="游ゴシック" panose="020B0400000000000000" pitchFamily="50" charset="-128"/>
              <a:cs typeface="Noto Sans JP Bold"/>
              <a:sym typeface="Noto Sans JP Bold"/>
            </a:endParaRPr>
          </a:p>
        </p:txBody>
      </p:sp>
      <p:sp>
        <p:nvSpPr>
          <p:cNvPr id="37" name="テキスト ボックス 36">
            <a:extLst>
              <a:ext uri="{FF2B5EF4-FFF2-40B4-BE49-F238E27FC236}">
                <a16:creationId xmlns:a16="http://schemas.microsoft.com/office/drawing/2014/main" id="{AD0AD600-B3CC-A83C-8449-22DF25A370C8}"/>
              </a:ext>
            </a:extLst>
          </p:cNvPr>
          <p:cNvSpPr txBox="1"/>
          <p:nvPr/>
        </p:nvSpPr>
        <p:spPr>
          <a:xfrm>
            <a:off x="12171414" y="7775276"/>
            <a:ext cx="5032152" cy="954107"/>
          </a:xfrm>
          <a:prstGeom prst="rect">
            <a:avLst/>
          </a:prstGeom>
          <a:noFill/>
        </p:spPr>
        <p:txBody>
          <a:bodyPr wrap="square">
            <a:spAutoFit/>
          </a:bodyPr>
          <a:lstStyle/>
          <a:p>
            <a:pPr algn="l"/>
            <a:r>
              <a:rPr lang="ja-JP" altLang="en-US" sz="2800" b="1" i="0" u="none" strike="noStrike" baseline="0" dirty="0">
                <a:latin typeface="游ゴシック" panose="020B0400000000000000" pitchFamily="50" charset="-128"/>
                <a:ea typeface="游ゴシック" panose="020B0400000000000000" pitchFamily="50" charset="-128"/>
              </a:rPr>
              <a:t>日程に応じて観光訪問順を柔軟に変更できる</a:t>
            </a:r>
            <a:endParaRPr lang="ja-JP" altLang="en-US" sz="2800" b="1" dirty="0">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CBB92897-FDCD-80A0-0CC4-04D0F5B50E05}"/>
              </a:ext>
            </a:extLst>
          </p:cNvPr>
          <p:cNvSpPr txBox="1"/>
          <p:nvPr/>
        </p:nvSpPr>
        <p:spPr>
          <a:xfrm>
            <a:off x="7229822" y="2880523"/>
            <a:ext cx="500390" cy="369332"/>
          </a:xfrm>
          <a:prstGeom prst="rect">
            <a:avLst/>
          </a:prstGeom>
          <a:noFill/>
        </p:spPr>
        <p:txBody>
          <a:bodyPr wrap="square" rtlCol="0">
            <a:spAutoFit/>
          </a:bodyPr>
          <a:lstStyle/>
          <a:p>
            <a:r>
              <a:rPr kumimoji="1" lang="en-US" altLang="ja-JP" dirty="0"/>
              <a:t>7</a:t>
            </a:r>
            <a:endParaRPr kumimoji="1" lang="ja-JP" altLang="en-US" dirty="0"/>
          </a:p>
        </p:txBody>
      </p:sp>
      <p:sp>
        <p:nvSpPr>
          <p:cNvPr id="29" name="テキスト ボックス 28">
            <a:extLst>
              <a:ext uri="{FF2B5EF4-FFF2-40B4-BE49-F238E27FC236}">
                <a16:creationId xmlns:a16="http://schemas.microsoft.com/office/drawing/2014/main" id="{87FCF441-17C0-4E72-B101-2D4D435FC467}"/>
              </a:ext>
            </a:extLst>
          </p:cNvPr>
          <p:cNvSpPr txBox="1"/>
          <p:nvPr/>
        </p:nvSpPr>
        <p:spPr>
          <a:xfrm>
            <a:off x="16965977" y="8657933"/>
            <a:ext cx="830716" cy="769441"/>
          </a:xfrm>
          <a:prstGeom prst="rect">
            <a:avLst/>
          </a:prstGeom>
          <a:noFill/>
        </p:spPr>
        <p:txBody>
          <a:bodyPr wrap="square" rtlCol="0">
            <a:spAutoFit/>
          </a:bodyPr>
          <a:lstStyle/>
          <a:p>
            <a:r>
              <a:rPr kumimoji="1" lang="en-US" altLang="ja-JP" sz="4400" dirty="0">
                <a:latin typeface="+mn-ea"/>
              </a:rPr>
              <a:t>7</a:t>
            </a:r>
            <a:endParaRPr kumimoji="1" lang="ja-JP" altLang="en-US" sz="44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394"/>
    </mc:Choice>
    <mc:Fallback xmlns="">
      <p:transition spd="slow" advTm="39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5835</TotalTime>
  <Words>1440</Words>
  <Application>Microsoft Office PowerPoint</Application>
  <PresentationFormat>ユーザー設定</PresentationFormat>
  <Paragraphs>132</Paragraphs>
  <Slides>10</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vt:i4>
      </vt:variant>
    </vt:vector>
  </HeadingPairs>
  <TitlesOfParts>
    <vt:vector size="18" baseType="lpstr">
      <vt:lpstr>CMR10</vt:lpstr>
      <vt:lpstr>Noto Sans JP Heavy</vt:lpstr>
      <vt:lpstr>HaranoAjiMincho-Regular-Identity-H</vt:lpstr>
      <vt:lpstr>游ゴシック</vt:lpstr>
      <vt:lpstr>Calibri</vt:lpstr>
      <vt:lpstr>Arial</vt:lpstr>
      <vt:lpstr>Noto Sans JP 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ビジネス　プロジェクト進捗報告書　会議のプレゼンテーション</dc:title>
  <dc:creator>山本果音</dc:creator>
  <cp:lastModifiedBy>果音 山本</cp:lastModifiedBy>
  <cp:revision>19</cp:revision>
  <dcterms:created xsi:type="dcterms:W3CDTF">2006-08-16T00:00:00Z</dcterms:created>
  <dcterms:modified xsi:type="dcterms:W3CDTF">2025-09-24T03:33:50Z</dcterms:modified>
  <dc:identifier>DAGyrfTOvks</dc:identifier>
</cp:coreProperties>
</file>